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530" r:id="rId2"/>
    <p:sldId id="502" r:id="rId3"/>
    <p:sldId id="503" r:id="rId4"/>
    <p:sldId id="527" r:id="rId5"/>
    <p:sldId id="526" r:id="rId6"/>
    <p:sldId id="354" r:id="rId7"/>
    <p:sldId id="357" r:id="rId8"/>
    <p:sldId id="504" r:id="rId9"/>
    <p:sldId id="358" r:id="rId10"/>
    <p:sldId id="522" r:id="rId11"/>
    <p:sldId id="539" r:id="rId12"/>
    <p:sldId id="540" r:id="rId13"/>
    <p:sldId id="532" r:id="rId14"/>
    <p:sldId id="359" r:id="rId15"/>
    <p:sldId id="500" r:id="rId16"/>
    <p:sldId id="363" r:id="rId17"/>
    <p:sldId id="491" r:id="rId18"/>
    <p:sldId id="533" r:id="rId19"/>
    <p:sldId id="506" r:id="rId20"/>
    <p:sldId id="497" r:id="rId21"/>
    <p:sldId id="529" r:id="rId22"/>
    <p:sldId id="498" r:id="rId23"/>
    <p:sldId id="534" r:id="rId24"/>
    <p:sldId id="535" r:id="rId25"/>
    <p:sldId id="536" r:id="rId26"/>
    <p:sldId id="510" r:id="rId27"/>
    <p:sldId id="538" r:id="rId28"/>
    <p:sldId id="541" r:id="rId29"/>
    <p:sldId id="537" r:id="rId30"/>
    <p:sldId id="489" r:id="rId31"/>
    <p:sldId id="531" r:id="rId32"/>
    <p:sldId id="520" r:id="rId3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8671" autoAdjust="0"/>
  </p:normalViewPr>
  <p:slideViewPr>
    <p:cSldViewPr>
      <p:cViewPr varScale="1">
        <p:scale>
          <a:sx n="74" d="100"/>
          <a:sy n="74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2308B-B931-4B01-8A0A-D51885A954B2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B5320-9F75-44B4-A61B-BB4DFD344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8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5320-9F75-44B4-A61B-BB4DFD3448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5320-9F75-44B4-A61B-BB4DFD3448A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5320-9F75-44B4-A61B-BB4DFD3448A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22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5320-9F75-44B4-A61B-BB4DFD3448A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F66441-4295-4283-8F3C-E8668B5E76A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5320-9F75-44B4-A61B-BB4DFD3448A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5320-9F75-44B4-A61B-BB4DFD3448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5320-9F75-44B4-A61B-BB4DFD3448A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30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lvl="0" indent="-514350">
              <a:spcBef>
                <a:spcPct val="0"/>
              </a:spcBef>
              <a:defRPr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7.    Analyze &amp; Adapt </a:t>
            </a:r>
            <a:b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</a:br>
            <a:endParaRPr lang="en-US" sz="16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marL="514350" lvl="0" indent="-514350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12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Analyze your social media campaigns</a:t>
            </a:r>
            <a:r>
              <a:rPr lang="en-US" sz="1200" dirty="0">
                <a:solidFill>
                  <a:schemeClr val="bg1"/>
                </a:solidFill>
              </a:rPr>
              <a:t>, adapt any new findings into your current processes, and improve your efforts. </a:t>
            </a:r>
            <a:br>
              <a:rPr lang="en-US" sz="12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</a:br>
            <a:endParaRPr lang="en-US" sz="12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marL="514350" lvl="0" indent="-514350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12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Testing and experimentation will perfect your social media efforts. </a:t>
            </a:r>
            <a:br>
              <a:rPr lang="en-US" sz="12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</a:br>
            <a:r>
              <a:rPr lang="en-US" sz="12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As you dive deeper into the never-ending pool of social media, you’ll quickly understand what works and what doesn’t.</a:t>
            </a:r>
          </a:p>
          <a:p>
            <a:pPr marL="514350" lvl="0" indent="-514350">
              <a:spcBef>
                <a:spcPct val="0"/>
              </a:spcBef>
              <a:buFont typeface="Wingdings" pitchFamily="2" charset="2"/>
              <a:buChar char="v"/>
              <a:defRPr/>
            </a:pPr>
            <a:endParaRPr lang="en-US" sz="12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marL="514350" lvl="0" indent="-514350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12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Keep on learning.</a:t>
            </a:r>
            <a:br>
              <a:rPr lang="en-US" sz="12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</a:br>
            <a:r>
              <a:rPr lang="en-US" sz="12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After a while, you will learn best time to engage, best tool to use…</a:t>
            </a:r>
          </a:p>
          <a:p>
            <a:pPr marL="514350" lvl="0" indent="-514350">
              <a:spcBef>
                <a:spcPct val="0"/>
              </a:spcBef>
              <a:buFont typeface="Wingdings" pitchFamily="2" charset="2"/>
              <a:buChar char="v"/>
              <a:defRPr/>
            </a:pPr>
            <a:endParaRPr lang="en-US" sz="12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marL="514350" lvl="0" indent="-514350">
              <a:spcBef>
                <a:spcPct val="0"/>
              </a:spcBef>
              <a:defRPr/>
            </a:pPr>
            <a:b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</a:br>
            <a:b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</a:br>
            <a:endParaRPr lang="en-US" sz="12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sz="1200" b="1" strike="sngStrike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D23FE-DEDE-45E9-A798-9323E805AC4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lvl="0" indent="-514350">
              <a:spcBef>
                <a:spcPct val="0"/>
              </a:spcBef>
              <a:defRPr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7.    Analyze &amp; Adapt </a:t>
            </a:r>
            <a:b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</a:br>
            <a:endParaRPr lang="en-US" sz="16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marL="514350" lvl="0" indent="-514350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12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Analyze your social media campaigns</a:t>
            </a:r>
            <a:r>
              <a:rPr lang="en-US" sz="1200" dirty="0">
                <a:solidFill>
                  <a:schemeClr val="bg1"/>
                </a:solidFill>
              </a:rPr>
              <a:t>, adapt any new findings into your current processes, and improve your efforts. </a:t>
            </a:r>
            <a:br>
              <a:rPr lang="en-US" sz="12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</a:br>
            <a:endParaRPr lang="en-US" sz="12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marL="514350" lvl="0" indent="-514350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12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Testing and experimentation will perfect your social media efforts. </a:t>
            </a:r>
            <a:br>
              <a:rPr lang="en-US" sz="12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</a:br>
            <a:r>
              <a:rPr lang="en-US" sz="12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As you dive deeper into the never-ending pool of social media, you’ll quickly understand what works and what doesn’t.</a:t>
            </a:r>
          </a:p>
          <a:p>
            <a:pPr marL="514350" lvl="0" indent="-514350">
              <a:spcBef>
                <a:spcPct val="0"/>
              </a:spcBef>
              <a:buFont typeface="Wingdings" pitchFamily="2" charset="2"/>
              <a:buChar char="v"/>
              <a:defRPr/>
            </a:pPr>
            <a:endParaRPr lang="en-US" sz="12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marL="514350" lvl="0" indent="-514350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sz="12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Keep on learning.</a:t>
            </a:r>
            <a:br>
              <a:rPr lang="en-US" sz="12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</a:br>
            <a:r>
              <a:rPr lang="en-US" sz="12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After a while, you will learn best time to engage, best tool to use…</a:t>
            </a:r>
          </a:p>
          <a:p>
            <a:pPr marL="514350" lvl="0" indent="-514350">
              <a:spcBef>
                <a:spcPct val="0"/>
              </a:spcBef>
              <a:buFont typeface="Wingdings" pitchFamily="2" charset="2"/>
              <a:buChar char="v"/>
              <a:defRPr/>
            </a:pPr>
            <a:endParaRPr lang="en-US" sz="12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marL="514350" lvl="0" indent="-514350">
              <a:spcBef>
                <a:spcPct val="0"/>
              </a:spcBef>
              <a:defRPr/>
            </a:pPr>
            <a:b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</a:br>
            <a:b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</a:br>
            <a:endParaRPr lang="en-US" sz="12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sz="1200" b="1" strike="sngStrike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D23FE-DEDE-45E9-A798-9323E805AC4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B29BEA-425B-4058-B09D-D9715814C6A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5320-9F75-44B4-A61B-BB4DFD3448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19202A-4BC7-4586-B0AA-4E6D24441DF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5320-9F75-44B4-A61B-BB4DFD3448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5320-9F75-44B4-A61B-BB4DFD3448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5320-9F75-44B4-A61B-BB4DFD3448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5320-9F75-44B4-A61B-BB4DFD3448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5320-9F75-44B4-A61B-BB4DFD3448A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5320-9F75-44B4-A61B-BB4DFD3448A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B5320-9F75-44B4-A61B-BB4DFD3448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DCA8-A2F1-4663-826A-E92FD8F5FF6C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FA9-969C-4F63-B153-104C0C8AE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DCA8-A2F1-4663-826A-E92FD8F5FF6C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FA9-969C-4F63-B153-104C0C8AE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DCA8-A2F1-4663-826A-E92FD8F5FF6C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FA9-969C-4F63-B153-104C0C8AE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DCA8-A2F1-4663-826A-E92FD8F5FF6C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FA9-969C-4F63-B153-104C0C8AE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DCA8-A2F1-4663-826A-E92FD8F5FF6C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FA9-969C-4F63-B153-104C0C8AE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DCA8-A2F1-4663-826A-E92FD8F5FF6C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FA9-969C-4F63-B153-104C0C8AE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DCA8-A2F1-4663-826A-E92FD8F5FF6C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FA9-969C-4F63-B153-104C0C8AE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DCA8-A2F1-4663-826A-E92FD8F5FF6C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FA9-969C-4F63-B153-104C0C8AE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DCA8-A2F1-4663-826A-E92FD8F5FF6C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FA9-969C-4F63-B153-104C0C8AE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DCA8-A2F1-4663-826A-E92FD8F5FF6C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FA9-969C-4F63-B153-104C0C8AE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3DCA8-A2F1-4663-826A-E92FD8F5FF6C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C5FA9-969C-4F63-B153-104C0C8AE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3DCA8-A2F1-4663-826A-E92FD8F5FF6C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C5FA9-969C-4F63-B153-104C0C8AE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twitter.com/WhatsApp" TargetMode="External"/><Relationship Id="rId18" Type="http://schemas.openxmlformats.org/officeDocument/2006/relationships/hyperlink" Target="https://twitter.com/Snapchat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12" Type="http://schemas.openxmlformats.org/officeDocument/2006/relationships/hyperlink" Target="https://twitter.com/facebook" TargetMode="External"/><Relationship Id="rId17" Type="http://schemas.openxmlformats.org/officeDocument/2006/relationships/hyperlink" Target="https://twitter.com/twitter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twitter.com/instagra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.jpeg"/><Relationship Id="rId15" Type="http://schemas.openxmlformats.org/officeDocument/2006/relationships/hyperlink" Target="https://twitter.com/tumblr" TargetMode="External"/><Relationship Id="rId10" Type="http://schemas.openxmlformats.org/officeDocument/2006/relationships/image" Target="../media/image21.jpeg"/><Relationship Id="rId19" Type="http://schemas.openxmlformats.org/officeDocument/2006/relationships/hyperlink" Target="https://twitter.com/LinkedIn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20.jpeg"/><Relationship Id="rId14" Type="http://schemas.openxmlformats.org/officeDocument/2006/relationships/hyperlink" Target="https://twitter.com/WeChatApp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jpeg"/><Relationship Id="rId3" Type="http://schemas.openxmlformats.org/officeDocument/2006/relationships/image" Target="../media/image23.jpeg"/><Relationship Id="rId21" Type="http://schemas.openxmlformats.org/officeDocument/2006/relationships/image" Target="../media/image39.png"/><Relationship Id="rId7" Type="http://schemas.openxmlformats.org/officeDocument/2006/relationships/image" Target="../media/image1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4.jpeg"/><Relationship Id="rId20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4.jpe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1.jpeg"/><Relationship Id="rId9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.jpeg"/><Relationship Id="rId21" Type="http://schemas.openxmlformats.org/officeDocument/2006/relationships/image" Target="../media/image65.pn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1.jpe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47.jpeg"/><Relationship Id="rId4" Type="http://schemas.openxmlformats.org/officeDocument/2006/relationships/image" Target="../media/image1.jpeg"/><Relationship Id="rId9" Type="http://schemas.openxmlformats.org/officeDocument/2006/relationships/image" Target="../media/image54.png"/><Relationship Id="rId1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4.jpeg"/><Relationship Id="rId7" Type="http://schemas.openxmlformats.org/officeDocument/2006/relationships/image" Target="../media/image7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g"/><Relationship Id="rId5" Type="http://schemas.openxmlformats.org/officeDocument/2006/relationships/image" Target="../media/image74.jpeg"/><Relationship Id="rId10" Type="http://schemas.openxmlformats.org/officeDocument/2006/relationships/image" Target="../media/image1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009274"/>
            <a:ext cx="9144000" cy="4876800"/>
          </a:xfrm>
          <a:prstGeom prst="rect">
            <a:avLst/>
          </a:prstGeom>
          <a:solidFill>
            <a:srgbClr val="005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553429" y="4608239"/>
            <a:ext cx="6032451" cy="2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1328086" cy="1459436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209800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4400" b="1" dirty="0">
                <a:solidFill>
                  <a:srgbClr val="FFFF00"/>
                </a:solidFill>
                <a:latin typeface="Century Gothic" pitchFamily="34" charset="0"/>
              </a:rPr>
              <a:t>The Use of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4400" b="1" dirty="0">
                <a:solidFill>
                  <a:srgbClr val="FFFF00"/>
                </a:solidFill>
                <a:latin typeface="Century Gothic" pitchFamily="34" charset="0"/>
              </a:rPr>
              <a:t>Social Media Tools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4400" b="1" dirty="0">
                <a:solidFill>
                  <a:srgbClr val="FFFF00"/>
                </a:solidFill>
                <a:latin typeface="Century Gothic" pitchFamily="34" charset="0"/>
              </a:rPr>
              <a:t>to Support Economic Growth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sz="4400" b="1" dirty="0">
              <a:solidFill>
                <a:srgbClr val="FFFF00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Century Gothic" pitchFamily="34" charset="0"/>
              </a:rPr>
              <a:t>By @</a:t>
            </a:r>
            <a:r>
              <a:rPr lang="en-US" altLang="en-US" sz="4400" b="1" dirty="0" err="1">
                <a:solidFill>
                  <a:schemeClr val="bg1"/>
                </a:solidFill>
                <a:latin typeface="Century Gothic" pitchFamily="34" charset="0"/>
              </a:rPr>
              <a:t>AliSabkar</a:t>
            </a:r>
            <a:endParaRPr lang="en-US" altLang="en-US" sz="4400" b="1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Century Gothic" pitchFamily="34" charset="0"/>
              </a:rPr>
              <a:t>25.10.2016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"/>
            <a:ext cx="6903419" cy="15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8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/>
          </p:cNvSpPr>
          <p:nvPr/>
        </p:nvSpPr>
        <p:spPr bwMode="auto">
          <a:xfrm>
            <a:off x="485775" y="968991"/>
            <a:ext cx="7896225" cy="536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2400" dirty="0">
              <a:solidFill>
                <a:srgbClr val="005029"/>
              </a:solidFill>
            </a:endParaRPr>
          </a:p>
        </p:txBody>
      </p:sp>
      <p:pic>
        <p:nvPicPr>
          <p:cNvPr id="3" name="Picture 3" descr="C:\Users\a.sabkar\Desktop\Oman\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Social Media Learning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6096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8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257800"/>
            <a:ext cx="962025" cy="105717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93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/>
          </p:cNvSpPr>
          <p:nvPr/>
        </p:nvSpPr>
        <p:spPr bwMode="auto">
          <a:xfrm>
            <a:off x="485775" y="968991"/>
            <a:ext cx="7896225" cy="536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2400" dirty="0">
              <a:solidFill>
                <a:srgbClr val="005029"/>
              </a:solidFill>
            </a:endParaRPr>
          </a:p>
        </p:txBody>
      </p:sp>
      <p:pic>
        <p:nvPicPr>
          <p:cNvPr id="3" name="Picture 3" descr="C:\Users\a.sabkar\Desktop\Oman\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Social Media Learning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6096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8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257800"/>
            <a:ext cx="962025" cy="105717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3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3" t="8459" r="20773" b="8859"/>
          <a:stretch/>
        </p:blipFill>
        <p:spPr>
          <a:xfrm>
            <a:off x="2331528" y="2366186"/>
            <a:ext cx="1320956" cy="1307458"/>
          </a:xfrm>
          <a:prstGeom prst="rect">
            <a:avLst/>
          </a:prstGeom>
        </p:spPr>
      </p:pic>
      <p:pic>
        <p:nvPicPr>
          <p:cNvPr id="25" name="Picture 3" descr="C:\Users\a.sabkar\Desktop\Oman\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096002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13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2" y="5257800"/>
            <a:ext cx="962025" cy="1057171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3238" y="222250"/>
            <a:ext cx="8183562" cy="692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Biggest Social Media Networks 2016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4379262" y="1201453"/>
            <a:ext cx="2627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ar-BH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.7 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Billion users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22" y="1705556"/>
            <a:ext cx="577222" cy="5772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21" y="1153642"/>
            <a:ext cx="649224" cy="556750"/>
          </a:xfrm>
          <a:prstGeom prst="rect">
            <a:avLst/>
          </a:prstGeom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79262" y="1788834"/>
            <a:ext cx="3379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+700K </a:t>
            </a:r>
            <a:r>
              <a:rPr lang="ar-BH" b="1" dirty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users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370402" y="3673644"/>
            <a:ext cx="2725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+313 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 users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21" y="4107431"/>
            <a:ext cx="649224" cy="6492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21" y="3550811"/>
            <a:ext cx="649224" cy="556750"/>
          </a:xfrm>
          <a:prstGeom prst="rect">
            <a:avLst/>
          </a:prstGeom>
        </p:spPr>
      </p:pic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4459224" y="5058385"/>
            <a:ext cx="2703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+380 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 users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21" y="5433420"/>
            <a:ext cx="649224" cy="6492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21" y="4876800"/>
            <a:ext cx="649224" cy="5567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23" y="1173034"/>
            <a:ext cx="1189166" cy="118916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111" y="3614207"/>
            <a:ext cx="1212380" cy="11826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2" y="4816178"/>
            <a:ext cx="1212380" cy="1212380"/>
          </a:xfrm>
          <a:prstGeom prst="rect">
            <a:avLst/>
          </a:prstGeom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370402" y="4243601"/>
            <a:ext cx="33916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+230K </a:t>
            </a:r>
            <a:r>
              <a:rPr lang="en-GB" b="1" dirty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users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402312" y="5622828"/>
            <a:ext cx="3638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+320K </a:t>
            </a:r>
            <a:r>
              <a:rPr lang="en-GB" b="1" dirty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527" y="1707733"/>
            <a:ext cx="1996159" cy="42473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3">
                    <a:lumMod val="50000"/>
                  </a:schemeClr>
                </a:solidFill>
              </a:rPr>
              <a:t>Global Population: </a:t>
            </a:r>
          </a:p>
          <a:p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2"/>
              </a:rPr>
              <a:t>@</a:t>
            </a:r>
            <a:r>
              <a:rPr lang="en-US" dirty="0" err="1">
                <a:hlinkClick r:id="rId12"/>
              </a:rPr>
              <a:t>facebook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China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India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3"/>
              </a:rPr>
              <a:t>@</a:t>
            </a:r>
            <a:r>
              <a:rPr lang="en-US" dirty="0" err="1">
                <a:hlinkClick r:id="rId13"/>
              </a:rPr>
              <a:t>whatsapp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4"/>
              </a:rPr>
              <a:t>@</a:t>
            </a:r>
            <a:r>
              <a:rPr lang="en-US" dirty="0" err="1">
                <a:hlinkClick r:id="rId14"/>
              </a:rPr>
              <a:t>wechatapp</a:t>
            </a:r>
            <a:r>
              <a:rPr lang="en-US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5"/>
              </a:rPr>
              <a:t>@</a:t>
            </a:r>
            <a:r>
              <a:rPr lang="en-US" dirty="0" err="1">
                <a:hlinkClick r:id="rId15"/>
              </a:rPr>
              <a:t>tumblr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6"/>
              </a:rPr>
              <a:t>@</a:t>
            </a:r>
            <a:r>
              <a:rPr lang="en-US" dirty="0" err="1">
                <a:hlinkClick r:id="rId16"/>
              </a:rPr>
              <a:t>instagram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U.S.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7"/>
              </a:rPr>
              <a:t>@twitter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Indonesia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8"/>
              </a:rPr>
              <a:t>@snapchat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Brazil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19"/>
              </a:rPr>
              <a:t>@</a:t>
            </a:r>
            <a:r>
              <a:rPr lang="en-US" dirty="0" err="1">
                <a:hlinkClick r:id="rId19"/>
              </a:rPr>
              <a:t>linkedin</a:t>
            </a:r>
            <a:endParaRPr lang="en-US" dirty="0"/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4393438" y="2492701"/>
            <a:ext cx="4140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400 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 users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22" y="2941114"/>
            <a:ext cx="577222" cy="5772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21" y="2365422"/>
            <a:ext cx="649224" cy="556750"/>
          </a:xfrm>
          <a:prstGeom prst="rect">
            <a:avLst/>
          </a:prstGeom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393439" y="3080082"/>
            <a:ext cx="4036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+250K </a:t>
            </a:r>
            <a:r>
              <a:rPr lang="en-GB" b="1" dirty="0">
                <a:solidFill>
                  <a:srgbClr val="FF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27407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27" y="1255334"/>
            <a:ext cx="2309168" cy="1684643"/>
          </a:xfrm>
          <a:prstGeom prst="rect">
            <a:avLst/>
          </a:prstGeom>
        </p:spPr>
      </p:pic>
      <p:pic>
        <p:nvPicPr>
          <p:cNvPr id="25" name="Picture 3" descr="C:\Users\a.sabkar\Desktop\Oman\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3238" y="222250"/>
            <a:ext cx="8183562" cy="692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TOP Social Media Networks</a:t>
            </a:r>
          </a:p>
        </p:txBody>
      </p:sp>
      <p:pic>
        <p:nvPicPr>
          <p:cNvPr id="27" name="Picture 26" descr="Bubbly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4679945"/>
            <a:ext cx="2171006" cy="1356879"/>
          </a:xfrm>
          <a:prstGeom prst="rect">
            <a:avLst/>
          </a:prstGeom>
        </p:spPr>
      </p:pic>
      <p:pic>
        <p:nvPicPr>
          <p:cNvPr id="28" name="Picture 2" descr="C:\Users\a.sabkar\Desktop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44568"/>
            <a:ext cx="1627632" cy="162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" y="6096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31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5257800"/>
            <a:ext cx="962025" cy="1057170"/>
          </a:xfrm>
          <a:prstGeom prst="rect">
            <a:avLst/>
          </a:prstGeom>
          <a:noFill/>
        </p:spPr>
      </p:pic>
      <p:pic>
        <p:nvPicPr>
          <p:cNvPr id="32" name="Picture 2" descr="C:\Users\a.sabkar\Desktop\Zain\Zain Website items\images\New folder\twitter-bird-white-on-blu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9812"/>
            <a:ext cx="1195610" cy="119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a.sabkar\Desktop\Zain\Zain Website items\images\New folder\YouTube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890" y="2993791"/>
            <a:ext cx="1502010" cy="15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.sabkar\Desktop\Zain\Zain Website items\images\New folder\blackberry-messenger-icon_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44796"/>
            <a:ext cx="1627176" cy="16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a.sabkar\Desktop\Zain\Zain Website items\images\New folder\Facebook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162" y="1470569"/>
            <a:ext cx="1194098" cy="11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a.sabkar\Desktop\Zain\Zain Website items\images\New folder\flickr-logo-alexleit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6" y="3079493"/>
            <a:ext cx="1483238" cy="133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C:\Users\a.sabkar\Desktop\Zain\Zain Website items\images\New folder\google+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597" y="1239635"/>
            <a:ext cx="1655965" cy="165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9" descr="C:\Users\a.sabkar\Desktop\Zain\Zain Website items\images\New folder\linkedin_log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06" y="1316613"/>
            <a:ext cx="1502010" cy="15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a.sabkar\Desktop\tumblr-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93082"/>
            <a:ext cx="1330604" cy="133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a.sabkar\Desktop\Pinterest-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97" y="3147747"/>
            <a:ext cx="1185628" cy="11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C:\Users\a.sabkar\Desktop\slideshare-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30" y="3147747"/>
            <a:ext cx="1194097" cy="11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C:\Users\a.sabkar\Desktop\Foursquare-Logo3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44" y="3147747"/>
            <a:ext cx="1194097" cy="119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a.sabkar\Desktop\Keek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14" y="3118899"/>
            <a:ext cx="1251793" cy="125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340669"/>
            <a:ext cx="1460387" cy="1453896"/>
          </a:xfrm>
          <a:prstGeom prst="rect">
            <a:avLst/>
          </a:prstGeom>
        </p:spPr>
      </p:pic>
      <p:pic>
        <p:nvPicPr>
          <p:cNvPr id="38" name="Picture 2" descr="C:\Users\a.sabkar\Desktop\Periscope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1279603" cy="127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a.sabkar\Desktop\Oman\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0" y="304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bg1"/>
                </a:solidFill>
                <a:latin typeface="Century Gothic" pitchFamily="34" charset="0"/>
              </a:rPr>
              <a:t>Power of Social Media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457200" y="6096000"/>
            <a:ext cx="327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11270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0"/>
            <a:ext cx="9620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2" name="Rectangle 3"/>
          <p:cNvSpPr>
            <a:spLocks/>
          </p:cNvSpPr>
          <p:nvPr/>
        </p:nvSpPr>
        <p:spPr bwMode="auto">
          <a:xfrm>
            <a:off x="533400" y="1143000"/>
            <a:ext cx="78962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US" altLang="en-US" sz="2400" b="1" i="1">
              <a:solidFill>
                <a:srgbClr val="005029"/>
              </a:solidFill>
              <a:latin typeface="Century Gothic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1127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219200"/>
            <a:ext cx="4559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3"/>
          <p:cNvSpPr>
            <a:spLocks/>
          </p:cNvSpPr>
          <p:nvPr/>
        </p:nvSpPr>
        <p:spPr bwMode="auto">
          <a:xfrm>
            <a:off x="0" y="1219200"/>
            <a:ext cx="4876800" cy="4643438"/>
          </a:xfrm>
          <a:prstGeom prst="rect">
            <a:avLst/>
          </a:prstGeom>
          <a:solidFill>
            <a:srgbClr val="0050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2" algn="ctr">
              <a:buFont typeface="Wingdings" pitchFamily="2" charset="2"/>
              <a:buChar char="ü"/>
            </a:pPr>
            <a:r>
              <a:rPr lang="en-US" altLang="en-US" sz="3400" b="1">
                <a:solidFill>
                  <a:srgbClr val="FFFF00"/>
                </a:solidFill>
              </a:rPr>
              <a:t>Affordable</a:t>
            </a:r>
          </a:p>
          <a:p>
            <a:pPr lvl="2" algn="ctr">
              <a:buFont typeface="Wingdings" pitchFamily="2" charset="2"/>
              <a:buChar char="ü"/>
            </a:pPr>
            <a:r>
              <a:rPr lang="en-US" altLang="en-US" sz="3400" b="1">
                <a:solidFill>
                  <a:srgbClr val="FFFF00"/>
                </a:solidFill>
              </a:rPr>
              <a:t>Manageable</a:t>
            </a:r>
          </a:p>
          <a:p>
            <a:pPr lvl="2" algn="ctr">
              <a:buFont typeface="Wingdings" pitchFamily="2" charset="2"/>
              <a:buChar char="ü"/>
            </a:pPr>
            <a:r>
              <a:rPr lang="en-US" altLang="en-US" sz="3400" b="1">
                <a:solidFill>
                  <a:srgbClr val="FFFF00"/>
                </a:solidFill>
              </a:rPr>
              <a:t>Effective</a:t>
            </a:r>
          </a:p>
          <a:p>
            <a:pPr lvl="2" algn="ctr">
              <a:buFont typeface="Wingdings" pitchFamily="2" charset="2"/>
              <a:buChar char="ü"/>
            </a:pPr>
            <a:r>
              <a:rPr lang="en-US" altLang="en-US" sz="3400" b="1">
                <a:solidFill>
                  <a:srgbClr val="FFFF00"/>
                </a:solidFill>
              </a:rPr>
              <a:t>Mobile</a:t>
            </a:r>
          </a:p>
          <a:p>
            <a:pPr algn="ctr"/>
            <a:r>
              <a:rPr lang="en-US" altLang="en-US" sz="3400" b="1">
                <a:solidFill>
                  <a:srgbClr val="FFFF00"/>
                </a:solidFill>
              </a:rPr>
              <a:t>You can not only gain the attention of your audience but you can keep them coming back for more! </a:t>
            </a:r>
            <a:endParaRPr lang="en-US" altLang="en-US" sz="3400" b="1">
              <a:solidFill>
                <a:srgbClr val="FFFF00"/>
              </a:solidFill>
              <a:sym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95552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a.sabkar\Desktop\Oman\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048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Social Media for Organizations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096002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13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2" y="5257800"/>
            <a:ext cx="962025" cy="1057171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/>
          </p:cNvSpPr>
          <p:nvPr/>
        </p:nvSpPr>
        <p:spPr bwMode="auto">
          <a:xfrm>
            <a:off x="2286000" y="1143000"/>
            <a:ext cx="6858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 b="1" dirty="0">
                <a:solidFill>
                  <a:srgbClr val="005029"/>
                </a:solidFill>
              </a:rPr>
              <a:t>Social Media</a:t>
            </a:r>
          </a:p>
          <a:p>
            <a:pPr algn="ctr"/>
            <a:r>
              <a:rPr lang="en-US" sz="3200" b="1" dirty="0">
                <a:solidFill>
                  <a:srgbClr val="005029"/>
                </a:solidFill>
              </a:rPr>
              <a:t>Does Not Work For Organizations…</a:t>
            </a:r>
          </a:p>
          <a:p>
            <a:pPr algn="ctr"/>
            <a:endParaRPr lang="en-US" sz="3200" b="1" dirty="0">
              <a:solidFill>
                <a:srgbClr val="005029"/>
              </a:solidFill>
            </a:endParaRPr>
          </a:p>
          <a:p>
            <a:pPr algn="ctr"/>
            <a:endParaRPr lang="en-US" sz="3200" b="1" dirty="0">
              <a:solidFill>
                <a:srgbClr val="005029"/>
              </a:solidFill>
            </a:endParaRPr>
          </a:p>
          <a:p>
            <a:pPr algn="ctr"/>
            <a:endParaRPr lang="en-US" sz="3200" b="1" dirty="0">
              <a:solidFill>
                <a:srgbClr val="005029"/>
              </a:solidFill>
            </a:endParaRPr>
          </a:p>
          <a:p>
            <a:pPr algn="ctr"/>
            <a:endParaRPr lang="en-US" sz="3200" b="1" dirty="0">
              <a:solidFill>
                <a:srgbClr val="005029"/>
              </a:solidFill>
            </a:endParaRPr>
          </a:p>
          <a:p>
            <a:pPr algn="ctr"/>
            <a:r>
              <a:rPr lang="en-US" sz="2400" b="1" i="1" dirty="0">
                <a:solidFill>
                  <a:srgbClr val="005029"/>
                </a:solidFill>
              </a:rPr>
              <a:t>“David Bullock, Co-Author - Barack2.0”</a:t>
            </a:r>
            <a:endParaRPr lang="en-US" sz="2400" b="1" i="1" dirty="0">
              <a:solidFill>
                <a:srgbClr val="005029"/>
              </a:solidFill>
              <a:effectLst/>
              <a:latin typeface="Century Gothic" pitchFamily="34" charset="0"/>
              <a:cs typeface="Helvetica" charset="0"/>
              <a:sym typeface="Helvetica" charset="0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286000" y="2895600"/>
            <a:ext cx="6858000" cy="1676400"/>
          </a:xfrm>
          <a:prstGeom prst="rect">
            <a:avLst/>
          </a:prstGeom>
          <a:solidFill>
            <a:srgbClr val="005029"/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Without The Practical Knowledge, Technology, Tools 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And Know-How.</a:t>
            </a:r>
            <a:endParaRPr lang="en-US" sz="2400" b="1" i="1" dirty="0">
              <a:solidFill>
                <a:srgbClr val="FFFF00"/>
              </a:solidFill>
              <a:effectLst/>
              <a:latin typeface="Century Gothic" pitchFamily="34" charset="0"/>
              <a:cs typeface="Helvetica" charset="0"/>
              <a:sym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533"/>
            <a:ext cx="2310431" cy="3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a.sabkar\Desktop\Oman\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048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Social Media Puzzle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096002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13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2" y="5257800"/>
            <a:ext cx="962025" cy="1057171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524000"/>
            <a:ext cx="5969000" cy="398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Users\a.sabkar\Desktop\Oman\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096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13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257800"/>
            <a:ext cx="962025" cy="105717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03238" y="222250"/>
            <a:ext cx="8183562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Century Gothic" pitchFamily="34" charset="0"/>
              </a:rPr>
              <a:t>The Social Marketing Process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1155879"/>
            <a:ext cx="4654379" cy="48480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00071" y="729734"/>
            <a:ext cx="2143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www.jeffkorhan.com</a:t>
            </a:r>
          </a:p>
        </p:txBody>
      </p:sp>
    </p:spTree>
    <p:extLst>
      <p:ext uri="{BB962C8B-B14F-4D97-AF65-F5344CB8AC3E}">
        <p14:creationId xmlns:p14="http://schemas.microsoft.com/office/powerpoint/2010/main" val="40326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1981200"/>
            <a:ext cx="482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Ask your community - take polls and share 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1447800"/>
            <a:ext cx="250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Conversational Calendar</a:t>
            </a:r>
            <a:endParaRPr lang="en-US" b="1" dirty="0"/>
          </a:p>
        </p:txBody>
      </p:sp>
      <p:pic>
        <p:nvPicPr>
          <p:cNvPr id="13" name="Picture 3" descr="C:\Users\a.sabkar\Desktop\Oman\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 rtl="1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Content Sharing</a:t>
            </a:r>
            <a:endParaRPr lang="ar-BH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6096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9" descr="The Social Web 15 Categories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651" y="1208242"/>
            <a:ext cx="7067549" cy="48814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257800"/>
            <a:ext cx="962025" cy="1057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18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4836496"/>
          </a:xfrm>
          <a:prstGeom prst="rect">
            <a:avLst/>
          </a:prstGeom>
        </p:spPr>
      </p:pic>
      <p:pic>
        <p:nvPicPr>
          <p:cNvPr id="16" name="Picture 3" descr="C:\Users\a.sabkar\Desktop\Oman\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096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13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5257800"/>
            <a:ext cx="962025" cy="105717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/>
          </p:cNvSpPr>
          <p:nvPr/>
        </p:nvSpPr>
        <p:spPr bwMode="auto">
          <a:xfrm>
            <a:off x="533400" y="1142999"/>
            <a:ext cx="7896225" cy="49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endParaRPr lang="en-US" sz="3200" dirty="0">
              <a:solidFill>
                <a:srgbClr val="005029"/>
              </a:solidFill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a.sabkar\Desktop\online-data-shar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26083"/>
            <a:ext cx="4343269" cy="35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024" y="2095250"/>
            <a:ext cx="2748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dirty="0">
                <a:solidFill>
                  <a:srgbClr val="005029"/>
                </a:solidFill>
              </a:rPr>
              <a:t>Rate of Engagement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963317" y="3865908"/>
            <a:ext cx="1789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en-US" sz="2400" b="1" dirty="0">
                <a:solidFill>
                  <a:srgbClr val="005029"/>
                </a:solidFill>
              </a:rPr>
              <a:t>Direct Reach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975592"/>
            <a:ext cx="3881062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dirty="0">
                <a:solidFill>
                  <a:srgbClr val="005029"/>
                </a:solidFill>
              </a:rPr>
              <a:t>Likes or content appreciation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895600"/>
            <a:ext cx="2606996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dirty="0">
                <a:solidFill>
                  <a:srgbClr val="005029"/>
                </a:solidFill>
              </a:rPr>
              <a:t>Sharing or content </a:t>
            </a:r>
            <a:endParaRPr lang="ar-BH" sz="2400" b="1" dirty="0">
              <a:solidFill>
                <a:srgbClr val="005029"/>
              </a:solidFill>
            </a:endParaRPr>
          </a:p>
          <a:p>
            <a:pPr algn="ctr" rtl="1"/>
            <a:r>
              <a:rPr lang="en-US" sz="2400" b="1" dirty="0">
                <a:solidFill>
                  <a:srgbClr val="005029"/>
                </a:solidFill>
              </a:rPr>
              <a:t>amplification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5587" y="4796135"/>
            <a:ext cx="1629613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dirty="0">
                <a:solidFill>
                  <a:srgbClr val="005029"/>
                </a:solidFill>
              </a:rPr>
              <a:t>Sentiments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181600" y="2095250"/>
            <a:ext cx="3705117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dirty="0">
                <a:solidFill>
                  <a:srgbClr val="005029"/>
                </a:solidFill>
              </a:rPr>
              <a:t>Number of Fans / Followers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373000"/>
            <a:chOff x="0" y="0"/>
            <a:chExt cx="9144000" cy="6373000"/>
          </a:xfrm>
        </p:grpSpPr>
        <p:grpSp>
          <p:nvGrpSpPr>
            <p:cNvPr id="18" name="Group 17"/>
            <p:cNvGrpSpPr/>
            <p:nvPr/>
          </p:nvGrpSpPr>
          <p:grpSpPr>
            <a:xfrm>
              <a:off x="0" y="0"/>
              <a:ext cx="9144000" cy="6373000"/>
              <a:chOff x="0" y="0"/>
              <a:chExt cx="9144000" cy="6373000"/>
            </a:xfrm>
          </p:grpSpPr>
          <p:pic>
            <p:nvPicPr>
              <p:cNvPr id="20" name="Picture 3" descr="C:\Users\a.sabkar\Desktop\Oman\heade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1132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Straight Connector 20"/>
              <p:cNvCxnSpPr/>
              <p:nvPr/>
            </p:nvCxnSpPr>
            <p:spPr>
              <a:xfrm rot="10800000">
                <a:off x="533400" y="6096000"/>
                <a:ext cx="6781800" cy="0"/>
              </a:xfrm>
              <a:prstGeom prst="line">
                <a:avLst/>
              </a:prstGeom>
              <a:ln w="12700">
                <a:solidFill>
                  <a:srgbClr val="00502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57200" y="6096001"/>
                <a:ext cx="3276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5029"/>
                    </a:solidFill>
                    <a:latin typeface="Century Gothic" pitchFamily="34" charset="0"/>
                  </a:rPr>
                  <a:t>socialmediaclub.org</a:t>
                </a:r>
              </a:p>
            </p:txBody>
          </p:sp>
          <p:pic>
            <p:nvPicPr>
              <p:cNvPr id="23" name="Picture 2" descr="S:\3Fold Business\Training\Social Media\SMC\social media club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67600" y="5257800"/>
                <a:ext cx="962025" cy="1057170"/>
              </a:xfrm>
              <a:prstGeom prst="rect">
                <a:avLst/>
              </a:prstGeom>
              <a:noFill/>
            </p:spPr>
          </p:pic>
        </p:grpSp>
        <p:sp>
          <p:nvSpPr>
            <p:cNvPr id="19" name="Title 1"/>
            <p:cNvSpPr txBox="1">
              <a:spLocks/>
            </p:cNvSpPr>
            <p:nvPr/>
          </p:nvSpPr>
          <p:spPr>
            <a:xfrm>
              <a:off x="503238" y="222250"/>
              <a:ext cx="8183562" cy="6921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>
                  <a:solidFill>
                    <a:schemeClr val="bg1"/>
                  </a:solidFill>
                  <a:latin typeface="Century Gothic" pitchFamily="34" charset="0"/>
                </a:rPr>
                <a:t>Measure your Social Media KPIs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14600" y="1270824"/>
            <a:ext cx="3950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u="sng" dirty="0">
                <a:solidFill>
                  <a:srgbClr val="005029"/>
                </a:solidFill>
              </a:rPr>
              <a:t>Awareness, Engagement, Size</a:t>
            </a:r>
          </a:p>
        </p:txBody>
      </p:sp>
    </p:spTree>
    <p:extLst>
      <p:ext uri="{BB962C8B-B14F-4D97-AF65-F5344CB8AC3E}">
        <p14:creationId xmlns:p14="http://schemas.microsoft.com/office/powerpoint/2010/main" val="2097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sabkar\Desktop\Oman\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 rtl="1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Measure your Social Media Success</a:t>
            </a:r>
            <a:endParaRPr lang="ar-BH" sz="3200" b="1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6096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10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257800"/>
            <a:ext cx="962025" cy="105717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1" y="1460665"/>
            <a:ext cx="365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C:\Users\a.sabkar\Desktop\Crowdbabble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55" y="2310432"/>
            <a:ext cx="2938470" cy="193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288107" y="1528512"/>
            <a:ext cx="3560989" cy="626305"/>
            <a:chOff x="3429000" y="4648200"/>
            <a:chExt cx="1895475" cy="333375"/>
          </a:xfrm>
        </p:grpSpPr>
        <p:sp>
          <p:nvSpPr>
            <p:cNvPr id="3" name="Rectangle 2"/>
            <p:cNvSpPr/>
            <p:nvPr/>
          </p:nvSpPr>
          <p:spPr>
            <a:xfrm>
              <a:off x="3439886" y="4648200"/>
              <a:ext cx="1884589" cy="33337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648200"/>
              <a:ext cx="1895475" cy="33337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47" y="4214937"/>
            <a:ext cx="2724150" cy="22467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6" y="2615047"/>
            <a:ext cx="4231884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sabkar\Desktop\Oman\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ctr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Social Media Reporting</a:t>
            </a:r>
            <a:endParaRPr lang="ar-BH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6096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10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257800"/>
            <a:ext cx="962025" cy="105717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2" y="1350694"/>
            <a:ext cx="2540364" cy="49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04" y="2323886"/>
            <a:ext cx="2376691" cy="49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6" y="2057400"/>
            <a:ext cx="2558244" cy="84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36" y="2887515"/>
            <a:ext cx="2970864" cy="77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43" y="3215420"/>
            <a:ext cx="2060349" cy="64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962824"/>
            <a:ext cx="1822405" cy="97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5408096"/>
            <a:ext cx="2105358" cy="47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50694"/>
            <a:ext cx="2351934" cy="63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1276"/>
            <a:ext cx="2061724" cy="62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15" y="2010014"/>
            <a:ext cx="2548616" cy="95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975" y="1231643"/>
            <a:ext cx="1715025" cy="91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5158800"/>
            <a:ext cx="1719250" cy="8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81" y="3857732"/>
            <a:ext cx="2343681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324" y="3712697"/>
            <a:ext cx="1624347" cy="89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C:\Users\a.sabkar\Desktop\CrowdbabbleLogo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20" y="3669806"/>
            <a:ext cx="2170580" cy="142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.sabkar\Desktop\SocialBro-logo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46" y="4037946"/>
            <a:ext cx="2376691" cy="7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.sabkar\Desktop\600px-Socialbakers_company_logo.sv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60" y="2831135"/>
            <a:ext cx="3622396" cy="120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0"/>
            <a:ext cx="9130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533400"/>
            <a:ext cx="2147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Klout.com</a:t>
            </a:r>
          </a:p>
        </p:txBody>
      </p:sp>
    </p:spTree>
    <p:extLst>
      <p:ext uri="{BB962C8B-B14F-4D97-AF65-F5344CB8AC3E}">
        <p14:creationId xmlns:p14="http://schemas.microsoft.com/office/powerpoint/2010/main" val="3634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45969" y="48104"/>
            <a:ext cx="368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Crowdbabble.com</a:t>
            </a:r>
          </a:p>
        </p:txBody>
      </p:sp>
    </p:spTree>
    <p:extLst>
      <p:ext uri="{BB962C8B-B14F-4D97-AF65-F5344CB8AC3E}">
        <p14:creationId xmlns:p14="http://schemas.microsoft.com/office/powerpoint/2010/main" val="34895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533400"/>
            <a:ext cx="290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SocialBro.com</a:t>
            </a:r>
          </a:p>
        </p:txBody>
      </p:sp>
    </p:spTree>
    <p:extLst>
      <p:ext uri="{BB962C8B-B14F-4D97-AF65-F5344CB8AC3E}">
        <p14:creationId xmlns:p14="http://schemas.microsoft.com/office/powerpoint/2010/main" val="32372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/>
          </p:cNvSpPr>
          <p:nvPr/>
        </p:nvSpPr>
        <p:spPr bwMode="auto">
          <a:xfrm>
            <a:off x="485775" y="968991"/>
            <a:ext cx="7896225" cy="536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2400" dirty="0">
              <a:solidFill>
                <a:srgbClr val="005029"/>
              </a:solidFill>
            </a:endParaRPr>
          </a:p>
        </p:txBody>
      </p:sp>
      <p:pic>
        <p:nvPicPr>
          <p:cNvPr id="3" name="Picture 3" descr="C:\Users\a.sabkar\Desktop\Oman\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Social Media Learning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6096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8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257800"/>
            <a:ext cx="962025" cy="105717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91" y="0"/>
            <a:ext cx="9256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39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/>
          </p:cNvSpPr>
          <p:nvPr/>
        </p:nvSpPr>
        <p:spPr bwMode="auto">
          <a:xfrm>
            <a:off x="485775" y="968991"/>
            <a:ext cx="7896225" cy="536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2400" dirty="0">
              <a:solidFill>
                <a:srgbClr val="005029"/>
              </a:solidFill>
            </a:endParaRPr>
          </a:p>
        </p:txBody>
      </p:sp>
      <p:pic>
        <p:nvPicPr>
          <p:cNvPr id="3" name="Picture 3" descr="C:\Users\a.sabkar\Desktop\Oman\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Social Media Learning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6096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8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257800"/>
            <a:ext cx="962025" cy="105717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46"/>
            <a:ext cx="9144000" cy="687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57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/>
          </p:cNvSpPr>
          <p:nvPr/>
        </p:nvSpPr>
        <p:spPr bwMode="auto">
          <a:xfrm>
            <a:off x="485775" y="968991"/>
            <a:ext cx="7896225" cy="536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2400" dirty="0">
              <a:solidFill>
                <a:srgbClr val="005029"/>
              </a:solidFill>
            </a:endParaRPr>
          </a:p>
        </p:txBody>
      </p:sp>
      <p:pic>
        <p:nvPicPr>
          <p:cNvPr id="3" name="Picture 3" descr="C:\Users\a.sabkar\Desktop\Oman\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TOP BRANDS 2016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6096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8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257800"/>
            <a:ext cx="962025" cy="105717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461"/>
            <a:ext cx="9144001" cy="47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11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/>
          </p:cNvSpPr>
          <p:nvPr/>
        </p:nvSpPr>
        <p:spPr bwMode="auto">
          <a:xfrm>
            <a:off x="485775" y="968991"/>
            <a:ext cx="7896225" cy="536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 lang="en-US" sz="2400" dirty="0">
              <a:solidFill>
                <a:srgbClr val="005029"/>
              </a:solidFill>
            </a:endParaRPr>
          </a:p>
        </p:txBody>
      </p:sp>
      <p:pic>
        <p:nvPicPr>
          <p:cNvPr id="3" name="Picture 3" descr="C:\Users\a.sabkar\Desktop\Oman\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Social Media Learning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6096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8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257800"/>
            <a:ext cx="962025" cy="105717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/>
          </p:cNvSpPr>
          <p:nvPr/>
        </p:nvSpPr>
        <p:spPr bwMode="auto">
          <a:xfrm>
            <a:off x="0" y="1219200"/>
            <a:ext cx="9144000" cy="18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 b="1" dirty="0">
                <a:solidFill>
                  <a:srgbClr val="005029"/>
                </a:solidFill>
              </a:rPr>
              <a:t>To use social media properly</a:t>
            </a:r>
          </a:p>
          <a:p>
            <a:pPr algn="ctr"/>
            <a:r>
              <a:rPr lang="en-US" sz="3200" b="1" dirty="0">
                <a:solidFill>
                  <a:srgbClr val="005029"/>
                </a:solidFill>
              </a:rPr>
              <a:t> you need to commit to it. </a:t>
            </a:r>
            <a:endParaRPr lang="en-US" sz="3200" dirty="0">
              <a:solidFill>
                <a:srgbClr val="005029"/>
              </a:solidFill>
            </a:endParaRPr>
          </a:p>
          <a:p>
            <a:pPr algn="ctr"/>
            <a:r>
              <a:rPr lang="en-US" sz="3200" b="1" i="1" dirty="0">
                <a:solidFill>
                  <a:srgbClr val="005029"/>
                </a:solidFill>
              </a:rPr>
              <a:t>It takes time, experience, tools and expertise.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17" y="3048000"/>
            <a:ext cx="3765983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4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925"/>
            <a:ext cx="9144000" cy="5010150"/>
          </a:xfrm>
          <a:prstGeom prst="rect">
            <a:avLst/>
          </a:prstGeom>
        </p:spPr>
      </p:pic>
      <p:pic>
        <p:nvPicPr>
          <p:cNvPr id="16" name="Picture 3" descr="C:\Users\a.sabkar\Desktop\Oman\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096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13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5257800"/>
            <a:ext cx="962025" cy="105717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/>
          </p:cNvSpPr>
          <p:nvPr/>
        </p:nvSpPr>
        <p:spPr bwMode="auto">
          <a:xfrm>
            <a:off x="533400" y="1142999"/>
            <a:ext cx="7896225" cy="49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endParaRPr lang="en-US" sz="3200" dirty="0">
              <a:solidFill>
                <a:srgbClr val="005029"/>
              </a:solidFill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a.sabkar\Desktop\Oman\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0" y="304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Century Gothic" pitchFamily="34" charset="0"/>
              </a:rPr>
              <a:t>Social Media Club</a:t>
            </a:r>
          </a:p>
        </p:txBody>
      </p:sp>
      <p:sp>
        <p:nvSpPr>
          <p:cNvPr id="3080" name="Rectangle 3"/>
          <p:cNvSpPr>
            <a:spLocks/>
          </p:cNvSpPr>
          <p:nvPr/>
        </p:nvSpPr>
        <p:spPr bwMode="auto">
          <a:xfrm>
            <a:off x="533400" y="1143000"/>
            <a:ext cx="78962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3200">
              <a:solidFill>
                <a:srgbClr val="005029"/>
              </a:solidFill>
              <a:sym typeface="Helvetica" pitchFamily="34" charset="0"/>
            </a:endParaRPr>
          </a:p>
        </p:txBody>
      </p:sp>
      <p:sp>
        <p:nvSpPr>
          <p:cNvPr id="3081" name="Rectangle 3"/>
          <p:cNvSpPr>
            <a:spLocks/>
          </p:cNvSpPr>
          <p:nvPr/>
        </p:nvSpPr>
        <p:spPr bwMode="auto">
          <a:xfrm>
            <a:off x="234953" y="1066800"/>
            <a:ext cx="8680447" cy="166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29"/>
                </a:solidFill>
                <a:sym typeface="Helvetica" pitchFamily="34" charset="0"/>
              </a:rPr>
              <a:t>Leading Online Communities in the Middle East with +500,000 SM users.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29"/>
                </a:solidFill>
                <a:sym typeface="Helvetica" pitchFamily="34" charset="0"/>
              </a:rPr>
              <a:t>Organized +100 Learning Events in Middle East in the past three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29"/>
                </a:solidFill>
                <a:sym typeface="Helvetica" pitchFamily="34" charset="0"/>
              </a:rPr>
              <a:t>Collaborate with +100 International Digital &amp; Social Media Experts world wide.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029"/>
                </a:solidFill>
                <a:sym typeface="Helvetica" pitchFamily="34" charset="0"/>
              </a:rPr>
              <a:t>Trained +10,000 professionals in the middle east in the past three years.</a:t>
            </a:r>
          </a:p>
        </p:txBody>
      </p:sp>
      <p:pic>
        <p:nvPicPr>
          <p:cNvPr id="1026" name="Picture 2" descr="C:\Users\a.sabkar\Desktop\smc BAHRAIN\smc\events\DMI\dmi\altAmvnGFNuozkq7l6pPHt7glW9h9iON6inr2aZEhJW-Cna_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7" y="3349317"/>
            <a:ext cx="1657639" cy="22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sabkar\Desktop\smc BAHRAIN\smc\events\DMI\dmi\Dm3 logo with tag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7" y="2743200"/>
            <a:ext cx="15240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36" y="3346704"/>
            <a:ext cx="2950464" cy="2212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64" y="2743200"/>
            <a:ext cx="1125436" cy="429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2" y="3349752"/>
            <a:ext cx="2212848" cy="2212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01" y="2743200"/>
            <a:ext cx="691999" cy="429768"/>
          </a:xfrm>
          <a:prstGeom prst="rect">
            <a:avLst/>
          </a:prstGeom>
        </p:spPr>
      </p:pic>
      <p:pic>
        <p:nvPicPr>
          <p:cNvPr id="15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7602" y="5257800"/>
            <a:ext cx="962025" cy="1057171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6096002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.sabkar\Desktop\desktop sabkar\linkedin 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046456" cy="45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3" descr="C:\Users\a.sabkar\Desktop\Oman\h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0" y="304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Century Gothic" pitchFamily="34" charset="0"/>
              </a:rPr>
              <a:t>Social Media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Box 9"/>
          <p:cNvSpPr txBox="1">
            <a:spLocks noChangeArrowheads="1"/>
          </p:cNvSpPr>
          <p:nvPr/>
        </p:nvSpPr>
        <p:spPr bwMode="auto">
          <a:xfrm>
            <a:off x="457200" y="6096000"/>
            <a:ext cx="327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3078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0"/>
            <a:ext cx="9620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Rectangle 3"/>
          <p:cNvSpPr>
            <a:spLocks/>
          </p:cNvSpPr>
          <p:nvPr/>
        </p:nvSpPr>
        <p:spPr bwMode="auto">
          <a:xfrm>
            <a:off x="533400" y="1143000"/>
            <a:ext cx="78962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005029"/>
              </a:solidFill>
              <a:sym typeface="Helvetica" pitchFamily="34" charset="0"/>
            </a:endParaRPr>
          </a:p>
        </p:txBody>
      </p:sp>
      <p:sp>
        <p:nvSpPr>
          <p:cNvPr id="3081" name="Rectangle 3"/>
          <p:cNvSpPr>
            <a:spLocks/>
          </p:cNvSpPr>
          <p:nvPr/>
        </p:nvSpPr>
        <p:spPr bwMode="auto">
          <a:xfrm>
            <a:off x="3733800" y="1219200"/>
            <a:ext cx="5257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2000" b="1" dirty="0">
                <a:solidFill>
                  <a:srgbClr val="005029"/>
                </a:solidFill>
              </a:rPr>
              <a:t>The future for Social Media is unpredictable!" </a:t>
            </a:r>
          </a:p>
          <a:p>
            <a:pPr>
              <a:buNone/>
            </a:pPr>
            <a:r>
              <a:rPr lang="en-US" sz="2000" b="1" dirty="0">
                <a:solidFill>
                  <a:srgbClr val="005029"/>
                </a:solidFill>
              </a:rPr>
              <a:t>SO!!! </a:t>
            </a:r>
          </a:p>
          <a:p>
            <a:pPr>
              <a:buNone/>
            </a:pPr>
            <a:r>
              <a:rPr lang="en-US" sz="2000" b="1" dirty="0">
                <a:solidFill>
                  <a:srgbClr val="005029"/>
                </a:solidFill>
              </a:rPr>
              <a:t>LIVE THE PRESENT, ENGAGE &amp; CONNECT WITH 2 BILLION USERS WORLDWIDE!</a:t>
            </a:r>
            <a:endParaRPr lang="en-US" sz="2000" b="1" i="1" dirty="0">
              <a:solidFill>
                <a:srgbClr val="005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cial Media presentation template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83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8587" y="2363450"/>
            <a:ext cx="31930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5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ar-BH" sz="4400" b="1" dirty="0">
              <a:solidFill>
                <a:srgbClr val="005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solidFill>
                  <a:srgbClr val="005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4400" b="1" dirty="0" err="1">
                <a:solidFill>
                  <a:srgbClr val="005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AliSABKAR</a:t>
            </a:r>
            <a:endParaRPr lang="en-US" sz="4400" b="1" dirty="0">
              <a:solidFill>
                <a:srgbClr val="005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487650"/>
            <a:ext cx="63828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www.SocialMediaClub.org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SMCBahrain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14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a.sabkar\Desktop\Oman\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096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13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257800"/>
            <a:ext cx="962025" cy="105717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/>
          </p:cNvSpPr>
          <p:nvPr/>
        </p:nvSpPr>
        <p:spPr bwMode="auto">
          <a:xfrm>
            <a:off x="533400" y="1142999"/>
            <a:ext cx="7896225" cy="49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endParaRPr lang="en-US" sz="3200" dirty="0">
              <a:solidFill>
                <a:srgbClr val="005029"/>
              </a:solidFill>
              <a:sym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2" y="0"/>
            <a:ext cx="7567612" cy="4200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94" y="4419142"/>
            <a:ext cx="5142234" cy="221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a.sabkar\Desktop\Oman\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Documentation / Tell a Story…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096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13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257800"/>
            <a:ext cx="962025" cy="105717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/>
          </p:cNvSpPr>
          <p:nvPr/>
        </p:nvSpPr>
        <p:spPr bwMode="auto">
          <a:xfrm>
            <a:off x="533400" y="1142999"/>
            <a:ext cx="7896225" cy="49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endParaRPr lang="en-US" sz="3200" dirty="0">
              <a:solidFill>
                <a:srgbClr val="005029"/>
              </a:solidFill>
              <a:sym typeface="Helvetica" charset="0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370804" y="3367644"/>
            <a:ext cx="8344472" cy="268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200" b="1" dirty="0">
                <a:solidFill>
                  <a:srgbClr val="005029"/>
                </a:solidFill>
              </a:rPr>
              <a:t>Check-in:</a:t>
            </a:r>
          </a:p>
          <a:p>
            <a:pPr algn="ctr"/>
            <a:r>
              <a:rPr lang="en-US" sz="3200" b="1" dirty="0">
                <a:solidFill>
                  <a:srgbClr val="005029"/>
                </a:solidFill>
              </a:rPr>
              <a:t>Facebook / Twitter / Foursquare / Instagram</a:t>
            </a:r>
          </a:p>
          <a:p>
            <a:pPr algn="ctr"/>
            <a:r>
              <a:rPr lang="en-US" sz="6600" b="1" dirty="0">
                <a:solidFill>
                  <a:srgbClr val="005029"/>
                </a:solidFill>
              </a:rPr>
              <a:t>#</a:t>
            </a:r>
            <a:r>
              <a:rPr lang="en-US" sz="6600" b="1" dirty="0" err="1">
                <a:solidFill>
                  <a:srgbClr val="005029"/>
                </a:solidFill>
              </a:rPr>
              <a:t>ArabICT</a:t>
            </a:r>
            <a:endParaRPr lang="en-US" sz="6600" b="1" dirty="0">
              <a:solidFill>
                <a:srgbClr val="00502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79" y="1391530"/>
            <a:ext cx="4953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a.sabkar\Desktop\Oman\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048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Social Media Club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096002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13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2" y="5257800"/>
            <a:ext cx="962025" cy="1057171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/>
          </p:cNvSpPr>
          <p:nvPr/>
        </p:nvSpPr>
        <p:spPr bwMode="auto">
          <a:xfrm>
            <a:off x="533402" y="1143001"/>
            <a:ext cx="7896225" cy="49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endParaRPr lang="en-US" sz="3200" dirty="0">
              <a:solidFill>
                <a:srgbClr val="005029"/>
              </a:solidFill>
              <a:sym typeface="Helvetica" charset="0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457200" y="990600"/>
            <a:ext cx="8153400" cy="300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ct val="0"/>
              </a:spcBef>
            </a:pPr>
            <a:r>
              <a:rPr lang="en-US" altLang="en-US" sz="2000" b="1" dirty="0">
                <a:solidFill>
                  <a:srgbClr val="005029"/>
                </a:solidFill>
                <a:sym typeface="Helvetica" pitchFamily="34" charset="0"/>
              </a:rPr>
              <a:t>Founded in 2006 in California. USA. Managed by a global board of directors. </a:t>
            </a:r>
          </a:p>
          <a:p>
            <a:pPr>
              <a:spcBef>
                <a:spcPct val="0"/>
              </a:spcBef>
            </a:pPr>
            <a:endParaRPr lang="en-US" altLang="en-US" sz="2000" b="1" dirty="0">
              <a:solidFill>
                <a:srgbClr val="005029"/>
              </a:solidFill>
              <a:sym typeface="Helvetic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1" dirty="0">
                <a:solidFill>
                  <a:srgbClr val="005029"/>
                </a:solidFill>
                <a:sym typeface="Helvetica" pitchFamily="34" charset="0"/>
              </a:rPr>
              <a:t>Social Media Club is the largest non-profit trade organization for social media professionals. More than 350 chapters from 6 different continents.</a:t>
            </a:r>
          </a:p>
          <a:p>
            <a:pPr>
              <a:spcBef>
                <a:spcPct val="0"/>
              </a:spcBef>
            </a:pPr>
            <a:endParaRPr lang="en-US" altLang="en-US" sz="2000" b="1" dirty="0">
              <a:solidFill>
                <a:srgbClr val="005029"/>
              </a:solidFill>
              <a:sym typeface="Helvetica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 b="1" dirty="0">
                <a:solidFill>
                  <a:srgbClr val="005029"/>
                </a:solidFill>
              </a:rPr>
              <a:t>Connecting media makers from around the world to promote media literacy, industry standards, ethical behavior and to share the lessons they have learned. </a:t>
            </a:r>
            <a:endParaRPr lang="en-US" altLang="en-US" sz="2000" b="1" dirty="0">
              <a:solidFill>
                <a:srgbClr val="005029"/>
              </a:solidFill>
              <a:sym typeface="Helvetica" pitchFamily="34" charset="0"/>
            </a:endParaRPr>
          </a:p>
        </p:txBody>
      </p:sp>
      <p:pic>
        <p:nvPicPr>
          <p:cNvPr id="1026" name="Picture 2" descr="C:\Users\a.sabkar\Desktop\events\SMC\events\smmf2013\others\SMMF-Group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5650240" cy="22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3897851"/>
            <a:ext cx="3202415" cy="2218384"/>
          </a:xfrm>
          <a:prstGeom prst="rect">
            <a:avLst/>
          </a:prstGeom>
        </p:spPr>
      </p:pic>
      <p:pic>
        <p:nvPicPr>
          <p:cNvPr id="12" name="Picture 3" descr="C:\Users\a.sabkar\Desktop\Oman\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048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What is Social Media?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096002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13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2" y="5257800"/>
            <a:ext cx="962025" cy="1057171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/>
          </p:cNvSpPr>
          <p:nvPr/>
        </p:nvSpPr>
        <p:spPr bwMode="auto">
          <a:xfrm>
            <a:off x="533402" y="1143001"/>
            <a:ext cx="7896225" cy="49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endParaRPr lang="en-US" sz="3200" dirty="0">
              <a:solidFill>
                <a:srgbClr val="00502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371602"/>
            <a:ext cx="91502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5029"/>
                </a:solidFill>
              </a:rPr>
              <a:t>Social Media</a:t>
            </a:r>
            <a:r>
              <a:rPr lang="en-US" sz="4400" dirty="0">
                <a:solidFill>
                  <a:srgbClr val="005029"/>
                </a:solidFill>
              </a:rPr>
              <a:t> refers to the use of web-based and mobile technologies to turn communication into an interactive dialogue.</a:t>
            </a:r>
          </a:p>
        </p:txBody>
      </p:sp>
    </p:spTree>
    <p:extLst>
      <p:ext uri="{BB962C8B-B14F-4D97-AF65-F5344CB8AC3E}">
        <p14:creationId xmlns:p14="http://schemas.microsoft.com/office/powerpoint/2010/main" val="420771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.sabkar\Desktop\Social-Me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17" y="18288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.sabkar\Desktop\Oman\hea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048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What is Social Media?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096002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13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2" y="5257800"/>
            <a:ext cx="962025" cy="1057171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/>
          </p:cNvSpPr>
          <p:nvPr/>
        </p:nvSpPr>
        <p:spPr bwMode="auto">
          <a:xfrm>
            <a:off x="533402" y="1143001"/>
            <a:ext cx="7896225" cy="49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endParaRPr lang="en-US" sz="3200" dirty="0">
              <a:solidFill>
                <a:srgbClr val="00502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143000"/>
            <a:ext cx="91502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005029"/>
                </a:solidFill>
              </a:rPr>
              <a:t>Technology</a:t>
            </a:r>
            <a:r>
              <a:rPr lang="en-US" altLang="en-US" sz="4000" dirty="0">
                <a:solidFill>
                  <a:srgbClr val="005029"/>
                </a:solidFill>
              </a:rPr>
              <a:t> that facilitates communication and sharing by using a platform. </a:t>
            </a:r>
          </a:p>
          <a:p>
            <a:endParaRPr lang="en-US" altLang="en-US" sz="2000" b="1" dirty="0">
              <a:solidFill>
                <a:srgbClr val="005029"/>
              </a:solidFill>
            </a:endParaRPr>
          </a:p>
          <a:p>
            <a:r>
              <a:rPr lang="en-US" altLang="en-US" sz="4000" b="1" dirty="0">
                <a:solidFill>
                  <a:srgbClr val="005029"/>
                </a:solidFill>
              </a:rPr>
              <a:t>Platforms</a:t>
            </a:r>
            <a:r>
              <a:rPr lang="en-US" altLang="en-US" sz="4000" dirty="0">
                <a:solidFill>
                  <a:srgbClr val="005029"/>
                </a:solidFill>
              </a:rPr>
              <a:t> are changing </a:t>
            </a:r>
          </a:p>
          <a:p>
            <a:r>
              <a:rPr lang="en-US" altLang="en-US" sz="4000" dirty="0">
                <a:solidFill>
                  <a:srgbClr val="005029"/>
                </a:solidFill>
              </a:rPr>
              <a:t>and evolving all the time. </a:t>
            </a:r>
          </a:p>
          <a:p>
            <a:endParaRPr lang="en-US" altLang="en-US" sz="2000" b="1" dirty="0">
              <a:solidFill>
                <a:srgbClr val="005029"/>
              </a:solidFill>
            </a:endParaRPr>
          </a:p>
          <a:p>
            <a:r>
              <a:rPr lang="en-US" altLang="en-US" sz="4000" dirty="0">
                <a:solidFill>
                  <a:srgbClr val="005029"/>
                </a:solidFill>
              </a:rPr>
              <a:t>If your </a:t>
            </a:r>
            <a:r>
              <a:rPr lang="en-US" altLang="en-US" sz="4000" b="1" dirty="0">
                <a:solidFill>
                  <a:srgbClr val="005029"/>
                </a:solidFill>
              </a:rPr>
              <a:t>customers </a:t>
            </a:r>
            <a:r>
              <a:rPr lang="en-US" altLang="en-US" sz="4000" dirty="0">
                <a:solidFill>
                  <a:srgbClr val="005029"/>
                </a:solidFill>
              </a:rPr>
              <a:t>are on </a:t>
            </a:r>
          </a:p>
          <a:p>
            <a:r>
              <a:rPr lang="en-US" altLang="en-US" sz="4000" dirty="0">
                <a:solidFill>
                  <a:srgbClr val="005029"/>
                </a:solidFill>
              </a:rPr>
              <a:t>social media, you should be </a:t>
            </a:r>
          </a:p>
          <a:p>
            <a:r>
              <a:rPr lang="en-US" altLang="en-US" sz="4000" dirty="0">
                <a:solidFill>
                  <a:srgbClr val="005029"/>
                </a:solidFill>
              </a:rPr>
              <a:t>contacting them there!</a:t>
            </a:r>
          </a:p>
        </p:txBody>
      </p:sp>
    </p:spTree>
    <p:extLst>
      <p:ext uri="{BB962C8B-B14F-4D97-AF65-F5344CB8AC3E}">
        <p14:creationId xmlns:p14="http://schemas.microsoft.com/office/powerpoint/2010/main" val="369400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048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Social Media Networks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33400" y="6096000"/>
            <a:ext cx="67818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6096002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5029"/>
                </a:solidFill>
                <a:latin typeface="Century Gothic" pitchFamily="34" charset="0"/>
              </a:rPr>
              <a:t>socialmediaclub.org</a:t>
            </a:r>
          </a:p>
        </p:txBody>
      </p:sp>
      <p:pic>
        <p:nvPicPr>
          <p:cNvPr id="13" name="Picture 2" descr="S:\3Fold Business\Training\Social Media\SMC\social media cl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2" y="5257800"/>
            <a:ext cx="962025" cy="1057171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rot="10800000">
            <a:off x="8534400" y="6096000"/>
            <a:ext cx="609600" cy="0"/>
          </a:xfrm>
          <a:prstGeom prst="line">
            <a:avLst/>
          </a:prstGeom>
          <a:ln w="12700">
            <a:solidFill>
              <a:srgbClr val="005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6" y="-1"/>
            <a:ext cx="9150256" cy="6858001"/>
          </a:xfrm>
          <a:prstGeom prst="rect">
            <a:avLst/>
          </a:prstGeom>
        </p:spPr>
      </p:pic>
      <p:pic>
        <p:nvPicPr>
          <p:cNvPr id="12" name="Picture 3" descr="C:\Users\a.sabkar\Desktop\Oman\hea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340"/>
            <a:ext cx="9144000" cy="11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32561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itchFamily="34" charset="0"/>
              </a:rPr>
              <a:t>+1600 Social Media Networks Global</a:t>
            </a:r>
          </a:p>
        </p:txBody>
      </p:sp>
    </p:spTree>
    <p:extLst>
      <p:ext uri="{BB962C8B-B14F-4D97-AF65-F5344CB8AC3E}">
        <p14:creationId xmlns:p14="http://schemas.microsoft.com/office/powerpoint/2010/main" val="16064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</TotalTime>
  <Words>524</Words>
  <Application>Microsoft Office PowerPoint</Application>
  <PresentationFormat>On-screen Show (4:3)</PresentationFormat>
  <Paragraphs>172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Century Gothic</vt:lpstr>
      <vt:lpstr>Helvetica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</dc:creator>
  <cp:lastModifiedBy>DELL-PC</cp:lastModifiedBy>
  <cp:revision>287</cp:revision>
  <cp:lastPrinted>2011-10-23T15:06:42Z</cp:lastPrinted>
  <dcterms:created xsi:type="dcterms:W3CDTF">2010-07-23T16:40:41Z</dcterms:created>
  <dcterms:modified xsi:type="dcterms:W3CDTF">2016-10-25T09:03:43Z</dcterms:modified>
</cp:coreProperties>
</file>