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6" r:id="rId3"/>
    <p:sldId id="257" r:id="rId4"/>
    <p:sldId id="278" r:id="rId5"/>
    <p:sldId id="260" r:id="rId6"/>
    <p:sldId id="269" r:id="rId7"/>
    <p:sldId id="279" r:id="rId8"/>
    <p:sldId id="274" r:id="rId9"/>
    <p:sldId id="271" r:id="rId10"/>
    <p:sldId id="272" r:id="rId11"/>
    <p:sldId id="273" r:id="rId12"/>
    <p:sldId id="275" r:id="rId13"/>
    <p:sldId id="277"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 Yaser Al-Heddi" initials="IYA" lastIdx="7" clrIdx="0">
    <p:extLst>
      <p:ext uri="{19B8F6BF-5375-455C-9EA6-DF929625EA0E}">
        <p15:presenceInfo xmlns:p15="http://schemas.microsoft.com/office/powerpoint/2012/main" userId="S-1-5-21-3116809575-4183478777-3637252165-5185" providerId="AD"/>
      </p:ext>
    </p:extLst>
  </p:cmAuthor>
  <p:cmAuthor id="2" name="Sabah AlKubaisy" initials="SA" lastIdx="1" clrIdx="1">
    <p:extLst>
      <p:ext uri="{19B8F6BF-5375-455C-9EA6-DF929625EA0E}">
        <p15:presenceInfo xmlns:p15="http://schemas.microsoft.com/office/powerpoint/2012/main" userId="S-1-5-21-3116809575-4183478777-3637252165-5202" providerId="AD"/>
      </p:ext>
    </p:extLst>
  </p:cmAuthor>
  <p:cmAuthor id="3" name="Amjad Maawia Elnayal" initials="AME" lastIdx="4" clrIdx="2">
    <p:extLst>
      <p:ext uri="{19B8F6BF-5375-455C-9EA6-DF929625EA0E}">
        <p15:presenceInfo xmlns:p15="http://schemas.microsoft.com/office/powerpoint/2012/main" userId="S-1-5-21-3116809575-4183478777-3637252165-56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7C80"/>
    <a:srgbClr val="FFFFFF"/>
    <a:srgbClr val="FF5050"/>
    <a:srgbClr val="FF4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29" autoAdjust="0"/>
    <p:restoredTop sz="79533" autoAdjust="0"/>
  </p:normalViewPr>
  <p:slideViewPr>
    <p:cSldViewPr snapToGrid="0">
      <p:cViewPr varScale="1">
        <p:scale>
          <a:sx n="59" d="100"/>
          <a:sy n="59" d="100"/>
        </p:scale>
        <p:origin x="13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61ADDC-A433-43E9-A6CB-0450D9263965}"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6DA8255D-D30D-4D47-9F3E-94F924F73754}">
      <dgm:prSet phldrT="[Text]" custT="1"/>
      <dgm:spPr/>
      <dgm:t>
        <a:bodyPr/>
        <a:lstStyle/>
        <a:p>
          <a:pPr algn="ctr"/>
          <a:r>
            <a:rPr lang="en-US" sz="3000" dirty="0" smtClean="0"/>
            <a:t>Drivers</a:t>
          </a:r>
          <a:endParaRPr lang="en-US" sz="3000" dirty="0"/>
        </a:p>
      </dgm:t>
    </dgm:pt>
    <dgm:pt modelId="{3A379156-7067-418A-B6D2-48BE8A39DCD4}" type="parTrans" cxnId="{EB6A4078-146E-4E75-9F1C-A041FDA83A0B}">
      <dgm:prSet/>
      <dgm:spPr/>
      <dgm:t>
        <a:bodyPr/>
        <a:lstStyle/>
        <a:p>
          <a:pPr algn="l"/>
          <a:endParaRPr lang="en-US"/>
        </a:p>
      </dgm:t>
    </dgm:pt>
    <dgm:pt modelId="{06B4B8D4-83BB-4FDE-9E4E-06AF966FF03F}" type="sibTrans" cxnId="{EB6A4078-146E-4E75-9F1C-A041FDA83A0B}">
      <dgm:prSet/>
      <dgm:spPr/>
      <dgm:t>
        <a:bodyPr/>
        <a:lstStyle/>
        <a:p>
          <a:pPr algn="l"/>
          <a:endParaRPr lang="en-US"/>
        </a:p>
      </dgm:t>
    </dgm:pt>
    <dgm:pt modelId="{A58C6E47-849D-4B1F-8C9E-BDF73F6CBCAA}">
      <dgm:prSet phldrT="[Text]" custT="1"/>
      <dgm:spPr>
        <a:solidFill>
          <a:schemeClr val="accent6">
            <a:lumMod val="60000"/>
            <a:lumOff val="40000"/>
          </a:schemeClr>
        </a:solidFill>
      </dgm:spPr>
      <dgm:t>
        <a:bodyPr/>
        <a:lstStyle/>
        <a:p>
          <a:pPr algn="l"/>
          <a:r>
            <a:rPr lang="en-US" sz="2400" dirty="0" smtClean="0">
              <a:effectLst>
                <a:outerShdw blurRad="38100" dist="38100" dir="2700000" algn="tl">
                  <a:srgbClr val="000000">
                    <a:alpha val="43137"/>
                  </a:srgbClr>
                </a:outerShdw>
              </a:effectLst>
            </a:rPr>
            <a:t>Drivers</a:t>
          </a:r>
          <a:endParaRPr lang="en-US" sz="2400" dirty="0">
            <a:effectLst>
              <a:outerShdw blurRad="38100" dist="38100" dir="2700000" algn="tl">
                <a:srgbClr val="000000">
                  <a:alpha val="43137"/>
                </a:srgbClr>
              </a:outerShdw>
            </a:effectLst>
          </a:endParaRPr>
        </a:p>
      </dgm:t>
    </dgm:pt>
    <dgm:pt modelId="{63EAEFB7-B108-4586-ADC2-25BEE8003936}" type="parTrans" cxnId="{E5373006-9537-4E24-8AEA-CCC8D0D4E50D}">
      <dgm:prSet/>
      <dgm:spPr/>
      <dgm:t>
        <a:bodyPr/>
        <a:lstStyle/>
        <a:p>
          <a:pPr algn="l"/>
          <a:endParaRPr lang="en-US"/>
        </a:p>
      </dgm:t>
    </dgm:pt>
    <dgm:pt modelId="{3EF961AC-89FB-4CDF-A7DA-476AAF03C079}" type="sibTrans" cxnId="{E5373006-9537-4E24-8AEA-CCC8D0D4E50D}">
      <dgm:prSet/>
      <dgm:spPr/>
      <dgm:t>
        <a:bodyPr/>
        <a:lstStyle/>
        <a:p>
          <a:pPr algn="l"/>
          <a:endParaRPr lang="en-US"/>
        </a:p>
      </dgm:t>
    </dgm:pt>
    <dgm:pt modelId="{E459AAAD-4A03-40BE-93DC-A2C7B92BD361}">
      <dgm:prSet phldrT="[Text]" custT="1"/>
      <dgm:spPr>
        <a:solidFill>
          <a:schemeClr val="accent6">
            <a:lumMod val="60000"/>
            <a:lumOff val="40000"/>
          </a:schemeClr>
        </a:solidFill>
      </dgm:spPr>
      <dgm:t>
        <a:bodyPr/>
        <a:lstStyle/>
        <a:p>
          <a:pPr algn="l"/>
          <a:r>
            <a:rPr lang="en-GB" sz="2000" dirty="0" smtClean="0"/>
            <a:t>A need to support increasing demand for broadband services delivered over mobile networks</a:t>
          </a:r>
          <a:endParaRPr lang="en-US" sz="2000" dirty="0"/>
        </a:p>
      </dgm:t>
    </dgm:pt>
    <dgm:pt modelId="{4F917752-DD25-43D9-B28F-1E0B30927C25}" type="parTrans" cxnId="{8F6E12E5-524F-401B-B0C2-3EF8DF6AD733}">
      <dgm:prSet/>
      <dgm:spPr/>
      <dgm:t>
        <a:bodyPr/>
        <a:lstStyle/>
        <a:p>
          <a:pPr algn="l"/>
          <a:endParaRPr lang="en-US"/>
        </a:p>
      </dgm:t>
    </dgm:pt>
    <dgm:pt modelId="{FEFDC933-A87A-4065-971B-F86B51097892}" type="sibTrans" cxnId="{8F6E12E5-524F-401B-B0C2-3EF8DF6AD733}">
      <dgm:prSet/>
      <dgm:spPr/>
      <dgm:t>
        <a:bodyPr/>
        <a:lstStyle/>
        <a:p>
          <a:pPr algn="l"/>
          <a:endParaRPr lang="en-US"/>
        </a:p>
      </dgm:t>
    </dgm:pt>
    <dgm:pt modelId="{234D1F68-8A94-492F-9C40-061560DED09A}">
      <dgm:prSet phldrT="[Text]" custT="1"/>
      <dgm:spPr/>
      <dgm:t>
        <a:bodyPr/>
        <a:lstStyle/>
        <a:p>
          <a:pPr algn="ctr"/>
          <a:r>
            <a:rPr lang="en-US" sz="3000" dirty="0" smtClean="0"/>
            <a:t>Opportunities</a:t>
          </a:r>
          <a:endParaRPr lang="en-US" sz="3000" dirty="0"/>
        </a:p>
      </dgm:t>
    </dgm:pt>
    <dgm:pt modelId="{ADA7CECF-327F-4F3C-8346-B9BD77B4327D}" type="parTrans" cxnId="{CEF77EC9-B47F-4FB1-8AE5-A29E1409716B}">
      <dgm:prSet/>
      <dgm:spPr/>
      <dgm:t>
        <a:bodyPr/>
        <a:lstStyle/>
        <a:p>
          <a:pPr algn="l"/>
          <a:endParaRPr lang="en-US"/>
        </a:p>
      </dgm:t>
    </dgm:pt>
    <dgm:pt modelId="{5F22AD54-7125-4F7D-BFAD-21F7A6A97102}" type="sibTrans" cxnId="{CEF77EC9-B47F-4FB1-8AE5-A29E1409716B}">
      <dgm:prSet/>
      <dgm:spPr/>
      <dgm:t>
        <a:bodyPr/>
        <a:lstStyle/>
        <a:p>
          <a:pPr algn="l"/>
          <a:endParaRPr lang="en-US"/>
        </a:p>
      </dgm:t>
    </dgm:pt>
    <dgm:pt modelId="{14FC5342-9540-4697-9708-02C6F64DAFF8}">
      <dgm:prSet phldrT="[Text]" custT="1"/>
      <dgm:spPr>
        <a:solidFill>
          <a:schemeClr val="accent6">
            <a:lumMod val="60000"/>
            <a:lumOff val="40000"/>
          </a:schemeClr>
        </a:solidFill>
      </dgm:spPr>
      <dgm:t>
        <a:bodyPr/>
        <a:lstStyle/>
        <a:p>
          <a:pPr algn="l"/>
          <a:r>
            <a:rPr lang="en-US" sz="2400" dirty="0" smtClean="0">
              <a:effectLst>
                <a:outerShdw blurRad="38100" dist="38100" dir="2700000" algn="tl">
                  <a:srgbClr val="000000">
                    <a:alpha val="43137"/>
                  </a:srgbClr>
                </a:outerShdw>
              </a:effectLst>
            </a:rPr>
            <a:t>Opportunities</a:t>
          </a:r>
          <a:endParaRPr lang="en-US" sz="2400" dirty="0">
            <a:effectLst>
              <a:outerShdw blurRad="38100" dist="38100" dir="2700000" algn="tl">
                <a:srgbClr val="000000">
                  <a:alpha val="43137"/>
                </a:srgbClr>
              </a:outerShdw>
            </a:effectLst>
          </a:endParaRPr>
        </a:p>
      </dgm:t>
    </dgm:pt>
    <dgm:pt modelId="{53F89C06-4B51-40A1-AB4E-E93E31C57084}" type="parTrans" cxnId="{BB8D3F6D-7C34-4187-8F9E-2101A0291AE3}">
      <dgm:prSet/>
      <dgm:spPr/>
      <dgm:t>
        <a:bodyPr/>
        <a:lstStyle/>
        <a:p>
          <a:pPr algn="l"/>
          <a:endParaRPr lang="en-US"/>
        </a:p>
      </dgm:t>
    </dgm:pt>
    <dgm:pt modelId="{DFD1209B-8049-4E92-B799-F2536A5D861E}" type="sibTrans" cxnId="{BB8D3F6D-7C34-4187-8F9E-2101A0291AE3}">
      <dgm:prSet/>
      <dgm:spPr/>
      <dgm:t>
        <a:bodyPr/>
        <a:lstStyle/>
        <a:p>
          <a:pPr algn="l"/>
          <a:endParaRPr lang="en-US"/>
        </a:p>
      </dgm:t>
    </dgm:pt>
    <dgm:pt modelId="{5B7D9806-81F4-4898-BC91-327F3DD04FF6}">
      <dgm:prSet phldrT="[Text]" custT="1"/>
      <dgm:spPr>
        <a:solidFill>
          <a:schemeClr val="accent6">
            <a:lumMod val="60000"/>
            <a:lumOff val="40000"/>
          </a:schemeClr>
        </a:solidFill>
      </dgm:spPr>
      <dgm:t>
        <a:bodyPr/>
        <a:lstStyle/>
        <a:p>
          <a:pPr algn="l"/>
          <a:r>
            <a:rPr lang="en-GB" sz="1750" dirty="0" smtClean="0"/>
            <a:t>Wireless technologies can often more quickly deliver high-speed Internet connectivity to populations currently unserved or underserved by wireline infrastructure</a:t>
          </a:r>
          <a:endParaRPr lang="en-US" sz="1750" dirty="0"/>
        </a:p>
      </dgm:t>
    </dgm:pt>
    <dgm:pt modelId="{A1A5EA00-600A-4055-82D2-C641E1D40E67}" type="parTrans" cxnId="{331A56BF-D352-495C-93D3-A963AB873297}">
      <dgm:prSet/>
      <dgm:spPr/>
      <dgm:t>
        <a:bodyPr/>
        <a:lstStyle/>
        <a:p>
          <a:pPr algn="l"/>
          <a:endParaRPr lang="en-US"/>
        </a:p>
      </dgm:t>
    </dgm:pt>
    <dgm:pt modelId="{19BA20A8-DEC9-4328-BE43-051BC9078555}" type="sibTrans" cxnId="{331A56BF-D352-495C-93D3-A963AB873297}">
      <dgm:prSet/>
      <dgm:spPr/>
      <dgm:t>
        <a:bodyPr/>
        <a:lstStyle/>
        <a:p>
          <a:pPr algn="l"/>
          <a:endParaRPr lang="en-US"/>
        </a:p>
      </dgm:t>
    </dgm:pt>
    <dgm:pt modelId="{243C5B8C-B516-4E19-BA69-8789B290454D}">
      <dgm:prSet/>
      <dgm:spPr>
        <a:solidFill>
          <a:schemeClr val="accent6">
            <a:lumMod val="60000"/>
            <a:lumOff val="40000"/>
          </a:schemeClr>
        </a:solidFill>
      </dgm:spPr>
      <dgm:t>
        <a:bodyPr/>
        <a:lstStyle/>
        <a:p>
          <a:pPr algn="l"/>
          <a:endParaRPr lang="en-US" sz="1500" dirty="0"/>
        </a:p>
      </dgm:t>
    </dgm:pt>
    <dgm:pt modelId="{5814D254-5C5F-46F5-8948-8780F7417F31}" type="parTrans" cxnId="{2A01CD73-F519-40FD-8EEB-53EBC63D483F}">
      <dgm:prSet/>
      <dgm:spPr/>
      <dgm:t>
        <a:bodyPr/>
        <a:lstStyle/>
        <a:p>
          <a:pPr algn="l"/>
          <a:endParaRPr lang="en-US"/>
        </a:p>
      </dgm:t>
    </dgm:pt>
    <dgm:pt modelId="{3006178C-C66F-4D2F-B148-0C0D054D88AA}" type="sibTrans" cxnId="{2A01CD73-F519-40FD-8EEB-53EBC63D483F}">
      <dgm:prSet/>
      <dgm:spPr/>
      <dgm:t>
        <a:bodyPr/>
        <a:lstStyle/>
        <a:p>
          <a:pPr algn="l"/>
          <a:endParaRPr lang="en-US"/>
        </a:p>
      </dgm:t>
    </dgm:pt>
    <dgm:pt modelId="{6D74993A-E222-4DD1-A735-3917AB0F0429}">
      <dgm:prSet custT="1"/>
      <dgm:spPr/>
      <dgm:t>
        <a:bodyPr/>
        <a:lstStyle/>
        <a:p>
          <a:pPr algn="l"/>
          <a:r>
            <a:rPr lang="en-GB" sz="1750" dirty="0"/>
            <a:t>If the economics of future 5G networks can support it, wireless will become the de facto means of Internet access for very large numbers of people worldwide – in developing and developed markets</a:t>
          </a:r>
          <a:endParaRPr lang="en-US" sz="1750" dirty="0"/>
        </a:p>
      </dgm:t>
    </dgm:pt>
    <dgm:pt modelId="{3A572021-8275-423E-8721-E9666548E44B}" type="parTrans" cxnId="{EE41239B-81E2-4D0F-9547-5ED002FC4CC0}">
      <dgm:prSet/>
      <dgm:spPr/>
      <dgm:t>
        <a:bodyPr/>
        <a:lstStyle/>
        <a:p>
          <a:pPr algn="l"/>
          <a:endParaRPr lang="en-US"/>
        </a:p>
      </dgm:t>
    </dgm:pt>
    <dgm:pt modelId="{F47BAC83-CDC1-464F-890F-91F1037740ED}" type="sibTrans" cxnId="{EE41239B-81E2-4D0F-9547-5ED002FC4CC0}">
      <dgm:prSet/>
      <dgm:spPr/>
      <dgm:t>
        <a:bodyPr/>
        <a:lstStyle/>
        <a:p>
          <a:pPr algn="l"/>
          <a:endParaRPr lang="en-US"/>
        </a:p>
      </dgm:t>
    </dgm:pt>
    <dgm:pt modelId="{6FD86FED-FA0F-4AA2-9D7B-3D9E7150DBB4}">
      <dgm:prSet custT="1"/>
      <dgm:spPr/>
      <dgm:t>
        <a:bodyPr/>
        <a:lstStyle/>
        <a:p>
          <a:pPr algn="l"/>
          <a:endParaRPr lang="en-US" sz="1500" dirty="0"/>
        </a:p>
      </dgm:t>
    </dgm:pt>
    <dgm:pt modelId="{F8AC8B4C-003B-4BB2-8066-B801C7C0174F}" type="parTrans" cxnId="{FB394DC3-31E4-4DCD-A0E5-E07EC3CFEA85}">
      <dgm:prSet/>
      <dgm:spPr/>
      <dgm:t>
        <a:bodyPr/>
        <a:lstStyle/>
        <a:p>
          <a:pPr algn="l"/>
          <a:endParaRPr lang="en-US"/>
        </a:p>
      </dgm:t>
    </dgm:pt>
    <dgm:pt modelId="{8019311B-234B-4F83-A170-9384825C5A84}" type="sibTrans" cxnId="{FB394DC3-31E4-4DCD-A0E5-E07EC3CFEA85}">
      <dgm:prSet/>
      <dgm:spPr/>
      <dgm:t>
        <a:bodyPr/>
        <a:lstStyle/>
        <a:p>
          <a:pPr algn="l"/>
          <a:endParaRPr lang="en-US"/>
        </a:p>
      </dgm:t>
    </dgm:pt>
    <dgm:pt modelId="{6EAA9FB7-486E-4773-8636-B0696ADCA684}">
      <dgm:prSet custT="1"/>
      <dgm:spPr/>
      <dgm:t>
        <a:bodyPr/>
        <a:lstStyle/>
        <a:p>
          <a:pPr algn="l"/>
          <a:r>
            <a:rPr lang="en-GB" sz="2000" dirty="0" smtClean="0"/>
            <a:t>A desire to support or create services for the Internet of Things (IoT) including for machine-to-machine (M2M) applications. </a:t>
          </a:r>
          <a:endParaRPr lang="en-US" sz="2000" dirty="0" smtClean="0"/>
        </a:p>
      </dgm:t>
    </dgm:pt>
    <dgm:pt modelId="{E95BB955-499F-440E-9794-1B6EC7E9C5E7}" type="parTrans" cxnId="{B2CB2A5C-E58F-441F-9DE6-29743A04EF53}">
      <dgm:prSet/>
      <dgm:spPr/>
      <dgm:t>
        <a:bodyPr/>
        <a:lstStyle/>
        <a:p>
          <a:pPr algn="l"/>
          <a:endParaRPr lang="en-US"/>
        </a:p>
      </dgm:t>
    </dgm:pt>
    <dgm:pt modelId="{996819AB-B974-4B82-B5BC-DFD64E9004A8}" type="sibTrans" cxnId="{B2CB2A5C-E58F-441F-9DE6-29743A04EF53}">
      <dgm:prSet/>
      <dgm:spPr/>
      <dgm:t>
        <a:bodyPr/>
        <a:lstStyle/>
        <a:p>
          <a:pPr algn="l"/>
          <a:endParaRPr lang="en-US"/>
        </a:p>
      </dgm:t>
    </dgm:pt>
    <dgm:pt modelId="{C4261F67-A44A-44B8-BA89-FA95CE541BCF}" type="pres">
      <dgm:prSet presAssocID="{1661ADDC-A433-43E9-A6CB-0450D9263965}" presName="linearFlow" presStyleCnt="0">
        <dgm:presLayoutVars>
          <dgm:dir/>
          <dgm:animLvl val="lvl"/>
          <dgm:resizeHandles/>
        </dgm:presLayoutVars>
      </dgm:prSet>
      <dgm:spPr/>
      <dgm:t>
        <a:bodyPr/>
        <a:lstStyle/>
        <a:p>
          <a:endParaRPr lang="en-US"/>
        </a:p>
      </dgm:t>
    </dgm:pt>
    <dgm:pt modelId="{5C0E0375-7F04-4284-AF4D-C81F07C47C3A}" type="pres">
      <dgm:prSet presAssocID="{6DA8255D-D30D-4D47-9F3E-94F924F73754}" presName="compositeNode" presStyleCnt="0">
        <dgm:presLayoutVars>
          <dgm:bulletEnabled val="1"/>
        </dgm:presLayoutVars>
      </dgm:prSet>
      <dgm:spPr/>
    </dgm:pt>
    <dgm:pt modelId="{CBE2F973-8BD4-4EEE-9FE2-669C86FCF8AB}" type="pres">
      <dgm:prSet presAssocID="{6DA8255D-D30D-4D47-9F3E-94F924F73754}" presName="image" presStyleLbl="fgImgPlace1" presStyleIdx="0" presStyleCnt="2"/>
      <dgm:spPr>
        <a:blipFill rotWithShape="1">
          <a:blip xmlns:r="http://schemas.openxmlformats.org/officeDocument/2006/relationships" r:embed="rId1"/>
          <a:stretch>
            <a:fillRect/>
          </a:stretch>
        </a:blipFill>
      </dgm:spPr>
      <dgm:t>
        <a:bodyPr/>
        <a:lstStyle/>
        <a:p>
          <a:endParaRPr lang="en-US"/>
        </a:p>
      </dgm:t>
    </dgm:pt>
    <dgm:pt modelId="{CBC109F0-2630-4839-8108-E24005001F28}" type="pres">
      <dgm:prSet presAssocID="{6DA8255D-D30D-4D47-9F3E-94F924F73754}" presName="childNode" presStyleLbl="node1" presStyleIdx="0" presStyleCnt="2">
        <dgm:presLayoutVars>
          <dgm:bulletEnabled val="1"/>
        </dgm:presLayoutVars>
      </dgm:prSet>
      <dgm:spPr/>
      <dgm:t>
        <a:bodyPr/>
        <a:lstStyle/>
        <a:p>
          <a:endParaRPr lang="en-US"/>
        </a:p>
      </dgm:t>
    </dgm:pt>
    <dgm:pt modelId="{694895E0-0501-453D-AF4A-51763A0D8674}" type="pres">
      <dgm:prSet presAssocID="{6DA8255D-D30D-4D47-9F3E-94F924F73754}" presName="parentNode" presStyleLbl="revTx" presStyleIdx="0" presStyleCnt="2">
        <dgm:presLayoutVars>
          <dgm:chMax val="0"/>
          <dgm:bulletEnabled val="1"/>
        </dgm:presLayoutVars>
      </dgm:prSet>
      <dgm:spPr/>
      <dgm:t>
        <a:bodyPr/>
        <a:lstStyle/>
        <a:p>
          <a:endParaRPr lang="en-US"/>
        </a:p>
      </dgm:t>
    </dgm:pt>
    <dgm:pt modelId="{171656A3-44AB-4036-84A4-0711B2C633EA}" type="pres">
      <dgm:prSet presAssocID="{06B4B8D4-83BB-4FDE-9E4E-06AF966FF03F}" presName="sibTrans" presStyleCnt="0"/>
      <dgm:spPr/>
    </dgm:pt>
    <dgm:pt modelId="{746C26D8-0543-4FA0-88F8-BCBEC0DF85EB}" type="pres">
      <dgm:prSet presAssocID="{234D1F68-8A94-492F-9C40-061560DED09A}" presName="compositeNode" presStyleCnt="0">
        <dgm:presLayoutVars>
          <dgm:bulletEnabled val="1"/>
        </dgm:presLayoutVars>
      </dgm:prSet>
      <dgm:spPr/>
    </dgm:pt>
    <dgm:pt modelId="{5A667E24-A836-4F82-AED1-A35EC46FF61B}" type="pres">
      <dgm:prSet presAssocID="{234D1F68-8A94-492F-9C40-061560DED09A}" presName="image" presStyleLbl="fgImgPlace1" presStyleIdx="1" presStyleCnt="2"/>
      <dgm:spPr>
        <a:blipFill rotWithShape="1">
          <a:blip xmlns:r="http://schemas.openxmlformats.org/officeDocument/2006/relationships" r:embed="rId2"/>
          <a:stretch>
            <a:fillRect/>
          </a:stretch>
        </a:blipFill>
      </dgm:spPr>
      <dgm:t>
        <a:bodyPr/>
        <a:lstStyle/>
        <a:p>
          <a:endParaRPr lang="en-US"/>
        </a:p>
      </dgm:t>
    </dgm:pt>
    <dgm:pt modelId="{C35B27F5-FB4F-4749-AF1A-50BEC34146BB}" type="pres">
      <dgm:prSet presAssocID="{234D1F68-8A94-492F-9C40-061560DED09A}" presName="childNode" presStyleLbl="node1" presStyleIdx="1" presStyleCnt="2">
        <dgm:presLayoutVars>
          <dgm:bulletEnabled val="1"/>
        </dgm:presLayoutVars>
      </dgm:prSet>
      <dgm:spPr/>
      <dgm:t>
        <a:bodyPr/>
        <a:lstStyle/>
        <a:p>
          <a:endParaRPr lang="en-US"/>
        </a:p>
      </dgm:t>
    </dgm:pt>
    <dgm:pt modelId="{22E76DCF-6AA2-4B62-8523-9D723A287F3B}" type="pres">
      <dgm:prSet presAssocID="{234D1F68-8A94-492F-9C40-061560DED09A}" presName="parentNode" presStyleLbl="revTx" presStyleIdx="1" presStyleCnt="2">
        <dgm:presLayoutVars>
          <dgm:chMax val="0"/>
          <dgm:bulletEnabled val="1"/>
        </dgm:presLayoutVars>
      </dgm:prSet>
      <dgm:spPr/>
      <dgm:t>
        <a:bodyPr/>
        <a:lstStyle/>
        <a:p>
          <a:endParaRPr lang="en-US"/>
        </a:p>
      </dgm:t>
    </dgm:pt>
  </dgm:ptLst>
  <dgm:cxnLst>
    <dgm:cxn modelId="{C493383D-2727-476F-95BF-F17B6206C5CA}" type="presOf" srcId="{14FC5342-9540-4697-9708-02C6F64DAFF8}" destId="{C35B27F5-FB4F-4749-AF1A-50BEC34146BB}" srcOrd="0" destOrd="0" presId="urn:microsoft.com/office/officeart/2005/8/layout/hList2"/>
    <dgm:cxn modelId="{F18C603B-2A3A-4A3D-9B35-732567C070DC}" type="presOf" srcId="{5B7D9806-81F4-4898-BC91-327F3DD04FF6}" destId="{C35B27F5-FB4F-4749-AF1A-50BEC34146BB}" srcOrd="0" destOrd="1" presId="urn:microsoft.com/office/officeart/2005/8/layout/hList2"/>
    <dgm:cxn modelId="{9F2A223B-F0A4-4859-AE65-805465BC2CCB}" type="presOf" srcId="{6FD86FED-FA0F-4AA2-9D7B-3D9E7150DBB4}" destId="{C35B27F5-FB4F-4749-AF1A-50BEC34146BB}" srcOrd="0" destOrd="3" presId="urn:microsoft.com/office/officeart/2005/8/layout/hList2"/>
    <dgm:cxn modelId="{EBC8F1BF-5377-491C-95C0-D47390231DCA}" type="presOf" srcId="{234D1F68-8A94-492F-9C40-061560DED09A}" destId="{22E76DCF-6AA2-4B62-8523-9D723A287F3B}" srcOrd="0" destOrd="0" presId="urn:microsoft.com/office/officeart/2005/8/layout/hList2"/>
    <dgm:cxn modelId="{8F6E12E5-524F-401B-B0C2-3EF8DF6AD733}" srcId="{6DA8255D-D30D-4D47-9F3E-94F924F73754}" destId="{E459AAAD-4A03-40BE-93DC-A2C7B92BD361}" srcOrd="1" destOrd="0" parTransId="{4F917752-DD25-43D9-B28F-1E0B30927C25}" sibTransId="{FEFDC933-A87A-4065-971B-F86B51097892}"/>
    <dgm:cxn modelId="{B8ADF5CA-2D79-4EC7-8840-E97FC4A7A30E}" type="presOf" srcId="{243C5B8C-B516-4E19-BA69-8789B290454D}" destId="{CBC109F0-2630-4839-8108-E24005001F28}" srcOrd="0" destOrd="3" presId="urn:microsoft.com/office/officeart/2005/8/layout/hList2"/>
    <dgm:cxn modelId="{2C687D41-9C0F-4028-A723-07B71FE12CAA}" type="presOf" srcId="{6EAA9FB7-486E-4773-8636-B0696ADCA684}" destId="{CBC109F0-2630-4839-8108-E24005001F28}" srcOrd="0" destOrd="2" presId="urn:microsoft.com/office/officeart/2005/8/layout/hList2"/>
    <dgm:cxn modelId="{8413E5F7-9DC4-4602-85E3-FB23D5AD0FD4}" type="presOf" srcId="{1661ADDC-A433-43E9-A6CB-0450D9263965}" destId="{C4261F67-A44A-44B8-BA89-FA95CE541BCF}" srcOrd="0" destOrd="0" presId="urn:microsoft.com/office/officeart/2005/8/layout/hList2"/>
    <dgm:cxn modelId="{CCC9E35B-0723-4735-8ADB-5783F5B90768}" type="presOf" srcId="{6D74993A-E222-4DD1-A735-3917AB0F0429}" destId="{C35B27F5-FB4F-4749-AF1A-50BEC34146BB}" srcOrd="0" destOrd="2" presId="urn:microsoft.com/office/officeart/2005/8/layout/hList2"/>
    <dgm:cxn modelId="{70BD7B8F-DC0A-485C-89DC-D250C65DC19B}" type="presOf" srcId="{6DA8255D-D30D-4D47-9F3E-94F924F73754}" destId="{694895E0-0501-453D-AF4A-51763A0D8674}" srcOrd="0" destOrd="0" presId="urn:microsoft.com/office/officeart/2005/8/layout/hList2"/>
    <dgm:cxn modelId="{331A56BF-D352-495C-93D3-A963AB873297}" srcId="{234D1F68-8A94-492F-9C40-061560DED09A}" destId="{5B7D9806-81F4-4898-BC91-327F3DD04FF6}" srcOrd="1" destOrd="0" parTransId="{A1A5EA00-600A-4055-82D2-C641E1D40E67}" sibTransId="{19BA20A8-DEC9-4328-BE43-051BC9078555}"/>
    <dgm:cxn modelId="{E5373006-9537-4E24-8AEA-CCC8D0D4E50D}" srcId="{6DA8255D-D30D-4D47-9F3E-94F924F73754}" destId="{A58C6E47-849D-4B1F-8C9E-BDF73F6CBCAA}" srcOrd="0" destOrd="0" parTransId="{63EAEFB7-B108-4586-ADC2-25BEE8003936}" sibTransId="{3EF961AC-89FB-4CDF-A7DA-476AAF03C079}"/>
    <dgm:cxn modelId="{2A01CD73-F519-40FD-8EEB-53EBC63D483F}" srcId="{6DA8255D-D30D-4D47-9F3E-94F924F73754}" destId="{243C5B8C-B516-4E19-BA69-8789B290454D}" srcOrd="3" destOrd="0" parTransId="{5814D254-5C5F-46F5-8948-8780F7417F31}" sibTransId="{3006178C-C66F-4D2F-B148-0C0D054D88AA}"/>
    <dgm:cxn modelId="{CEF77EC9-B47F-4FB1-8AE5-A29E1409716B}" srcId="{1661ADDC-A433-43E9-A6CB-0450D9263965}" destId="{234D1F68-8A94-492F-9C40-061560DED09A}" srcOrd="1" destOrd="0" parTransId="{ADA7CECF-327F-4F3C-8346-B9BD77B4327D}" sibTransId="{5F22AD54-7125-4F7D-BFAD-21F7A6A97102}"/>
    <dgm:cxn modelId="{FB394DC3-31E4-4DCD-A0E5-E07EC3CFEA85}" srcId="{234D1F68-8A94-492F-9C40-061560DED09A}" destId="{6FD86FED-FA0F-4AA2-9D7B-3D9E7150DBB4}" srcOrd="3" destOrd="0" parTransId="{F8AC8B4C-003B-4BB2-8066-B801C7C0174F}" sibTransId="{8019311B-234B-4F83-A170-9384825C5A84}"/>
    <dgm:cxn modelId="{EE41239B-81E2-4D0F-9547-5ED002FC4CC0}" srcId="{234D1F68-8A94-492F-9C40-061560DED09A}" destId="{6D74993A-E222-4DD1-A735-3917AB0F0429}" srcOrd="2" destOrd="0" parTransId="{3A572021-8275-423E-8721-E9666548E44B}" sibTransId="{F47BAC83-CDC1-464F-890F-91F1037740ED}"/>
    <dgm:cxn modelId="{5B712251-5CC5-4C0D-A16C-73938C4B6A38}" type="presOf" srcId="{E459AAAD-4A03-40BE-93DC-A2C7B92BD361}" destId="{CBC109F0-2630-4839-8108-E24005001F28}" srcOrd="0" destOrd="1" presId="urn:microsoft.com/office/officeart/2005/8/layout/hList2"/>
    <dgm:cxn modelId="{BB8D3F6D-7C34-4187-8F9E-2101A0291AE3}" srcId="{234D1F68-8A94-492F-9C40-061560DED09A}" destId="{14FC5342-9540-4697-9708-02C6F64DAFF8}" srcOrd="0" destOrd="0" parTransId="{53F89C06-4B51-40A1-AB4E-E93E31C57084}" sibTransId="{DFD1209B-8049-4E92-B799-F2536A5D861E}"/>
    <dgm:cxn modelId="{12634E1F-7A82-435E-8B5F-6006F7BA9488}" type="presOf" srcId="{A58C6E47-849D-4B1F-8C9E-BDF73F6CBCAA}" destId="{CBC109F0-2630-4839-8108-E24005001F28}" srcOrd="0" destOrd="0" presId="urn:microsoft.com/office/officeart/2005/8/layout/hList2"/>
    <dgm:cxn modelId="{EB6A4078-146E-4E75-9F1C-A041FDA83A0B}" srcId="{1661ADDC-A433-43E9-A6CB-0450D9263965}" destId="{6DA8255D-D30D-4D47-9F3E-94F924F73754}" srcOrd="0" destOrd="0" parTransId="{3A379156-7067-418A-B6D2-48BE8A39DCD4}" sibTransId="{06B4B8D4-83BB-4FDE-9E4E-06AF966FF03F}"/>
    <dgm:cxn modelId="{B2CB2A5C-E58F-441F-9DE6-29743A04EF53}" srcId="{6DA8255D-D30D-4D47-9F3E-94F924F73754}" destId="{6EAA9FB7-486E-4773-8636-B0696ADCA684}" srcOrd="2" destOrd="0" parTransId="{E95BB955-499F-440E-9794-1B6EC7E9C5E7}" sibTransId="{996819AB-B974-4B82-B5BC-DFD64E9004A8}"/>
    <dgm:cxn modelId="{D617AA24-543D-42F4-A218-27163D0D870D}" type="presParOf" srcId="{C4261F67-A44A-44B8-BA89-FA95CE541BCF}" destId="{5C0E0375-7F04-4284-AF4D-C81F07C47C3A}" srcOrd="0" destOrd="0" presId="urn:microsoft.com/office/officeart/2005/8/layout/hList2"/>
    <dgm:cxn modelId="{064E1A7C-72F1-4B99-917B-3FE185DCBC10}" type="presParOf" srcId="{5C0E0375-7F04-4284-AF4D-C81F07C47C3A}" destId="{CBE2F973-8BD4-4EEE-9FE2-669C86FCF8AB}" srcOrd="0" destOrd="0" presId="urn:microsoft.com/office/officeart/2005/8/layout/hList2"/>
    <dgm:cxn modelId="{0CE1A3FB-8D06-46FA-9A1D-2B5DDF09A4F0}" type="presParOf" srcId="{5C0E0375-7F04-4284-AF4D-C81F07C47C3A}" destId="{CBC109F0-2630-4839-8108-E24005001F28}" srcOrd="1" destOrd="0" presId="urn:microsoft.com/office/officeart/2005/8/layout/hList2"/>
    <dgm:cxn modelId="{F3FF59AC-AE21-4649-BE9A-BABE9D3476BE}" type="presParOf" srcId="{5C0E0375-7F04-4284-AF4D-C81F07C47C3A}" destId="{694895E0-0501-453D-AF4A-51763A0D8674}" srcOrd="2" destOrd="0" presId="urn:microsoft.com/office/officeart/2005/8/layout/hList2"/>
    <dgm:cxn modelId="{4FE5755B-F46C-4AF0-865B-990E6EDB5EBD}" type="presParOf" srcId="{C4261F67-A44A-44B8-BA89-FA95CE541BCF}" destId="{171656A3-44AB-4036-84A4-0711B2C633EA}" srcOrd="1" destOrd="0" presId="urn:microsoft.com/office/officeart/2005/8/layout/hList2"/>
    <dgm:cxn modelId="{8F70EC10-63FD-4784-B6AB-3FA291EA2679}" type="presParOf" srcId="{C4261F67-A44A-44B8-BA89-FA95CE541BCF}" destId="{746C26D8-0543-4FA0-88F8-BCBEC0DF85EB}" srcOrd="2" destOrd="0" presId="urn:microsoft.com/office/officeart/2005/8/layout/hList2"/>
    <dgm:cxn modelId="{B4B53FD7-EC72-4D86-86EA-D65D5A10D277}" type="presParOf" srcId="{746C26D8-0543-4FA0-88F8-BCBEC0DF85EB}" destId="{5A667E24-A836-4F82-AED1-A35EC46FF61B}" srcOrd="0" destOrd="0" presId="urn:microsoft.com/office/officeart/2005/8/layout/hList2"/>
    <dgm:cxn modelId="{75DA599D-6061-4494-9181-A561150C800C}" type="presParOf" srcId="{746C26D8-0543-4FA0-88F8-BCBEC0DF85EB}" destId="{C35B27F5-FB4F-4749-AF1A-50BEC34146BB}" srcOrd="1" destOrd="0" presId="urn:microsoft.com/office/officeart/2005/8/layout/hList2"/>
    <dgm:cxn modelId="{18DD0A0A-9BEC-4071-9847-4EDAD875B9AD}" type="presParOf" srcId="{746C26D8-0543-4FA0-88F8-BCBEC0DF85EB}" destId="{22E76DCF-6AA2-4B62-8523-9D723A287F3B}"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4895E0-0501-453D-AF4A-51763A0D8674}">
      <dsp:nvSpPr>
        <dsp:cNvPr id="0" name=""/>
        <dsp:cNvSpPr/>
      </dsp:nvSpPr>
      <dsp:spPr>
        <a:xfrm rot="16200000">
          <a:off x="-1457782" y="2574623"/>
          <a:ext cx="3822516" cy="77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5119" bIns="0" numCol="1" spcCol="1270" anchor="t" anchorCtr="0">
          <a:noAutofit/>
        </a:bodyPr>
        <a:lstStyle/>
        <a:p>
          <a:pPr lvl="0" algn="ctr" defTabSz="1333500">
            <a:lnSpc>
              <a:spcPct val="90000"/>
            </a:lnSpc>
            <a:spcBef>
              <a:spcPct val="0"/>
            </a:spcBef>
            <a:spcAft>
              <a:spcPct val="35000"/>
            </a:spcAft>
          </a:pPr>
          <a:r>
            <a:rPr lang="en-US" sz="3000" kern="1200" dirty="0" smtClean="0"/>
            <a:t>Drivers</a:t>
          </a:r>
          <a:endParaRPr lang="en-US" sz="3000" kern="1200" dirty="0"/>
        </a:p>
      </dsp:txBody>
      <dsp:txXfrm>
        <a:off x="-1457782" y="2574623"/>
        <a:ext cx="3822516" cy="776828"/>
      </dsp:txXfrm>
    </dsp:sp>
    <dsp:sp modelId="{CBC109F0-2630-4839-8108-E24005001F28}">
      <dsp:nvSpPr>
        <dsp:cNvPr id="0" name=""/>
        <dsp:cNvSpPr/>
      </dsp:nvSpPr>
      <dsp:spPr>
        <a:xfrm>
          <a:off x="841889" y="1051779"/>
          <a:ext cx="3869428" cy="382251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685119"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rPr>
            <a:t>Drivers</a:t>
          </a:r>
          <a:endParaRPr lang="en-US" sz="2400" kern="1200" dirty="0">
            <a:effectLst>
              <a:outerShdw blurRad="38100" dist="38100" dir="2700000" algn="tl">
                <a:srgbClr val="000000">
                  <a:alpha val="43137"/>
                </a:srgbClr>
              </a:outerShdw>
            </a:effectLst>
          </a:endParaRPr>
        </a:p>
        <a:p>
          <a:pPr marL="228600" lvl="1" indent="-228600" algn="l" defTabSz="889000">
            <a:lnSpc>
              <a:spcPct val="90000"/>
            </a:lnSpc>
            <a:spcBef>
              <a:spcPct val="0"/>
            </a:spcBef>
            <a:spcAft>
              <a:spcPct val="15000"/>
            </a:spcAft>
            <a:buChar char="••"/>
          </a:pPr>
          <a:r>
            <a:rPr lang="en-GB" sz="2000" kern="1200" dirty="0" smtClean="0"/>
            <a:t>A need to support increasing demand for broadband services delivered over mobile networks</a:t>
          </a:r>
          <a:endParaRPr lang="en-US" sz="2000" kern="1200" dirty="0"/>
        </a:p>
        <a:p>
          <a:pPr marL="228600" lvl="1" indent="-228600" algn="l" defTabSz="889000">
            <a:lnSpc>
              <a:spcPct val="90000"/>
            </a:lnSpc>
            <a:spcBef>
              <a:spcPct val="0"/>
            </a:spcBef>
            <a:spcAft>
              <a:spcPct val="15000"/>
            </a:spcAft>
            <a:buChar char="••"/>
          </a:pPr>
          <a:r>
            <a:rPr lang="en-GB" sz="2000" kern="1200" dirty="0" smtClean="0"/>
            <a:t>A desire to support or create services for the Internet of Things (IoT) including for machine-to-machine (M2M) applications. </a:t>
          </a:r>
          <a:endParaRPr lang="en-US" sz="2000" kern="1200" dirty="0" smtClean="0"/>
        </a:p>
        <a:p>
          <a:pPr marL="114300" lvl="1" indent="-114300" algn="l" defTabSz="666750">
            <a:lnSpc>
              <a:spcPct val="90000"/>
            </a:lnSpc>
            <a:spcBef>
              <a:spcPct val="0"/>
            </a:spcBef>
            <a:spcAft>
              <a:spcPct val="15000"/>
            </a:spcAft>
            <a:buChar char="••"/>
          </a:pPr>
          <a:endParaRPr lang="en-US" sz="1500" kern="1200" dirty="0"/>
        </a:p>
      </dsp:txBody>
      <dsp:txXfrm>
        <a:off x="841889" y="1051779"/>
        <a:ext cx="3869428" cy="3822516"/>
      </dsp:txXfrm>
    </dsp:sp>
    <dsp:sp modelId="{CBE2F973-8BD4-4EEE-9FE2-669C86FCF8AB}">
      <dsp:nvSpPr>
        <dsp:cNvPr id="0" name=""/>
        <dsp:cNvSpPr/>
      </dsp:nvSpPr>
      <dsp:spPr>
        <a:xfrm>
          <a:off x="65061" y="26366"/>
          <a:ext cx="1553656" cy="1553656"/>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E76DCF-6AA2-4B62-8523-9D723A287F3B}">
      <dsp:nvSpPr>
        <dsp:cNvPr id="0" name=""/>
        <dsp:cNvSpPr/>
      </dsp:nvSpPr>
      <dsp:spPr>
        <a:xfrm rot="16200000">
          <a:off x="4203721" y="2574623"/>
          <a:ext cx="3822516" cy="7768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85119" bIns="0" numCol="1" spcCol="1270" anchor="t" anchorCtr="0">
          <a:noAutofit/>
        </a:bodyPr>
        <a:lstStyle/>
        <a:p>
          <a:pPr lvl="0" algn="ctr" defTabSz="1333500">
            <a:lnSpc>
              <a:spcPct val="90000"/>
            </a:lnSpc>
            <a:spcBef>
              <a:spcPct val="0"/>
            </a:spcBef>
            <a:spcAft>
              <a:spcPct val="35000"/>
            </a:spcAft>
          </a:pPr>
          <a:r>
            <a:rPr lang="en-US" sz="3000" kern="1200" dirty="0" smtClean="0"/>
            <a:t>Opportunities</a:t>
          </a:r>
          <a:endParaRPr lang="en-US" sz="3000" kern="1200" dirty="0"/>
        </a:p>
      </dsp:txBody>
      <dsp:txXfrm>
        <a:off x="4203721" y="2574623"/>
        <a:ext cx="3822516" cy="776828"/>
      </dsp:txXfrm>
    </dsp:sp>
    <dsp:sp modelId="{C35B27F5-FB4F-4749-AF1A-50BEC34146BB}">
      <dsp:nvSpPr>
        <dsp:cNvPr id="0" name=""/>
        <dsp:cNvSpPr/>
      </dsp:nvSpPr>
      <dsp:spPr>
        <a:xfrm>
          <a:off x="6503393" y="1051779"/>
          <a:ext cx="3869428" cy="3822516"/>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685119"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effectLst>
                <a:outerShdw blurRad="38100" dist="38100" dir="2700000" algn="tl">
                  <a:srgbClr val="000000">
                    <a:alpha val="43137"/>
                  </a:srgbClr>
                </a:outerShdw>
              </a:effectLst>
            </a:rPr>
            <a:t>Opportunities</a:t>
          </a:r>
          <a:endParaRPr lang="en-US" sz="2400" kern="1200" dirty="0">
            <a:effectLst>
              <a:outerShdw blurRad="38100" dist="38100" dir="2700000" algn="tl">
                <a:srgbClr val="000000">
                  <a:alpha val="43137"/>
                </a:srgbClr>
              </a:outerShdw>
            </a:effectLst>
          </a:endParaRPr>
        </a:p>
        <a:p>
          <a:pPr marL="171450" lvl="1" indent="-171450" algn="l" defTabSz="777875">
            <a:lnSpc>
              <a:spcPct val="90000"/>
            </a:lnSpc>
            <a:spcBef>
              <a:spcPct val="0"/>
            </a:spcBef>
            <a:spcAft>
              <a:spcPct val="15000"/>
            </a:spcAft>
            <a:buChar char="••"/>
          </a:pPr>
          <a:r>
            <a:rPr lang="en-GB" sz="1750" kern="1200" dirty="0" smtClean="0"/>
            <a:t>Wireless technologies can often more quickly deliver high-speed Internet connectivity to populations currently unserved or underserved by wireline infrastructure</a:t>
          </a:r>
          <a:endParaRPr lang="en-US" sz="1750" kern="1200" dirty="0"/>
        </a:p>
        <a:p>
          <a:pPr marL="171450" lvl="1" indent="-171450" algn="l" defTabSz="777875">
            <a:lnSpc>
              <a:spcPct val="90000"/>
            </a:lnSpc>
            <a:spcBef>
              <a:spcPct val="0"/>
            </a:spcBef>
            <a:spcAft>
              <a:spcPct val="15000"/>
            </a:spcAft>
            <a:buChar char="••"/>
          </a:pPr>
          <a:r>
            <a:rPr lang="en-GB" sz="1750" kern="1200" dirty="0"/>
            <a:t>If the economics of future 5G networks can support it, wireless will become the de facto means of Internet access for very large numbers of people worldwide – in developing and developed markets</a:t>
          </a:r>
          <a:endParaRPr lang="en-US" sz="1750" kern="1200" dirty="0"/>
        </a:p>
        <a:p>
          <a:pPr marL="114300" lvl="1" indent="-114300" algn="l" defTabSz="666750">
            <a:lnSpc>
              <a:spcPct val="90000"/>
            </a:lnSpc>
            <a:spcBef>
              <a:spcPct val="0"/>
            </a:spcBef>
            <a:spcAft>
              <a:spcPct val="15000"/>
            </a:spcAft>
            <a:buChar char="••"/>
          </a:pPr>
          <a:endParaRPr lang="en-US" sz="1500" kern="1200" dirty="0"/>
        </a:p>
      </dsp:txBody>
      <dsp:txXfrm>
        <a:off x="6503393" y="1051779"/>
        <a:ext cx="3869428" cy="3822516"/>
      </dsp:txXfrm>
    </dsp:sp>
    <dsp:sp modelId="{5A667E24-A836-4F82-AED1-A35EC46FF61B}">
      <dsp:nvSpPr>
        <dsp:cNvPr id="0" name=""/>
        <dsp:cNvSpPr/>
      </dsp:nvSpPr>
      <dsp:spPr>
        <a:xfrm>
          <a:off x="5726565" y="26366"/>
          <a:ext cx="1553656" cy="1553656"/>
        </a:xfrm>
        <a:prstGeom prst="rect">
          <a:avLst/>
        </a:prstGeom>
        <a:blipFill rotWithShape="1">
          <a:blip xmlns:r="http://schemas.openxmlformats.org/officeDocument/2006/relationships" r:embed="rId2"/>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7EDE93-9561-48F4-A81A-FC163065B888}" type="datetimeFigureOut">
              <a:rPr lang="en-US" smtClean="0"/>
              <a:t>25-Oct-16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B706D8-5C5B-4E84-99EB-407EB0C76646}" type="slidenum">
              <a:rPr lang="en-US" smtClean="0"/>
              <a:t>‹#›</a:t>
            </a:fld>
            <a:endParaRPr lang="en-US"/>
          </a:p>
        </p:txBody>
      </p:sp>
    </p:spTree>
    <p:extLst>
      <p:ext uri="{BB962C8B-B14F-4D97-AF65-F5344CB8AC3E}">
        <p14:creationId xmlns:p14="http://schemas.microsoft.com/office/powerpoint/2010/main" val="3165374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FF93CC-32B0-40D8-8A83-DE5D0591DA72}"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65201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Two significant trends are driving the wireless industry to develop a fifth generation of network technology: the explosive increase in demand for wireless broadband services needing faster, higher-capacity networks that can deliver video and other content-rich services; and the Internet of Things (</a:t>
            </a:r>
            <a:r>
              <a:rPr lang="en-GB" sz="1200" b="0" i="0" u="none" strike="noStrike" kern="1200" baseline="0" dirty="0" err="1" smtClean="0">
                <a:solidFill>
                  <a:schemeClr val="tx1"/>
                </a:solidFill>
                <a:latin typeface="+mn-lt"/>
                <a:ea typeface="+mn-ea"/>
                <a:cs typeface="+mn-cs"/>
              </a:rPr>
              <a:t>IoT</a:t>
            </a:r>
            <a:r>
              <a:rPr lang="en-GB" sz="1200" b="0" i="0" u="none" strike="noStrike" kern="1200" baseline="0" dirty="0" smtClean="0">
                <a:solidFill>
                  <a:schemeClr val="tx1"/>
                </a:solidFill>
                <a:latin typeface="+mn-lt"/>
                <a:ea typeface="+mn-ea"/>
                <a:cs typeface="+mn-cs"/>
              </a:rPr>
              <a:t>) that is fuelling a need for massive connectivity of devices, and also a need for ultra-reliable, ultra-low-latency connectivity over Internet Protocol (IP). </a:t>
            </a:r>
            <a:endParaRPr lang="en-US" dirty="0"/>
          </a:p>
        </p:txBody>
      </p:sp>
      <p:sp>
        <p:nvSpPr>
          <p:cNvPr id="4" name="Slide Number Placeholder 3"/>
          <p:cNvSpPr>
            <a:spLocks noGrp="1"/>
          </p:cNvSpPr>
          <p:nvPr>
            <p:ph type="sldNum" sz="quarter" idx="10"/>
          </p:nvPr>
        </p:nvSpPr>
        <p:spPr/>
        <p:txBody>
          <a:bodyPr/>
          <a:lstStyle/>
          <a:p>
            <a:fld id="{67B706D8-5C5B-4E84-99EB-407EB0C76646}" type="slidenum">
              <a:rPr lang="en-US" smtClean="0"/>
              <a:t>6</a:t>
            </a:fld>
            <a:endParaRPr lang="en-US"/>
          </a:p>
        </p:txBody>
      </p:sp>
    </p:spTree>
    <p:extLst>
      <p:ext uri="{BB962C8B-B14F-4D97-AF65-F5344CB8AC3E}">
        <p14:creationId xmlns:p14="http://schemas.microsoft.com/office/powerpoint/2010/main" val="267804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Clr>
                <a:srgbClr val="FF6600"/>
              </a:buClr>
              <a:buSzPct val="58000"/>
              <a:buFont typeface="Wingdings" panose="05000000000000000000" pitchFamily="2" charset="2"/>
              <a:buChar char="à"/>
            </a:pPr>
            <a:r>
              <a:rPr lang="en-GB" dirty="0" smtClean="0">
                <a:solidFill>
                  <a:srgbClr val="4472C4">
                    <a:lumMod val="75000"/>
                  </a:srgbClr>
                </a:solidFill>
                <a:latin typeface="Calibri Light" panose="020F0302020204030204"/>
                <a:sym typeface="Wingdings" panose="05000000000000000000" pitchFamily="2" charset="2"/>
              </a:rPr>
              <a:t>The Moving Objects domain includes streaming media in cars and public transport,  fleet and freight management applications and data-rich telemetry</a:t>
            </a:r>
          </a:p>
          <a:p>
            <a:pPr marL="342900" indent="-342900">
              <a:buClr>
                <a:srgbClr val="FF6600"/>
              </a:buClr>
              <a:buSzPct val="58000"/>
              <a:buFont typeface="Wingdings" panose="05000000000000000000" pitchFamily="2" charset="2"/>
              <a:buChar char="à"/>
            </a:pPr>
            <a:r>
              <a:rPr lang="en-GB" dirty="0" smtClean="0">
                <a:solidFill>
                  <a:srgbClr val="4472C4">
                    <a:lumMod val="75000"/>
                  </a:srgbClr>
                </a:solidFill>
                <a:latin typeface="Calibri Light" panose="020F0302020204030204"/>
                <a:sym typeface="Wingdings" panose="05000000000000000000" pitchFamily="2" charset="2"/>
              </a:rPr>
              <a:t>The Retail domain includes examples such as point-of-sale and stock control applications, automated kiosks, media distribution and digital signage</a:t>
            </a:r>
          </a:p>
          <a:p>
            <a:pPr marL="342900" indent="-342900">
              <a:buClr>
                <a:srgbClr val="FF6600"/>
              </a:buClr>
              <a:buSzPct val="58000"/>
              <a:buFont typeface="Wingdings" panose="05000000000000000000" pitchFamily="2" charset="2"/>
              <a:buChar char="à"/>
            </a:pPr>
            <a:r>
              <a:rPr lang="en-GB" dirty="0" smtClean="0">
                <a:solidFill>
                  <a:srgbClr val="4472C4">
                    <a:lumMod val="75000"/>
                  </a:srgbClr>
                </a:solidFill>
                <a:latin typeface="Calibri Light" panose="020F0302020204030204"/>
                <a:sym typeface="Wingdings" panose="05000000000000000000" pitchFamily="2" charset="2"/>
              </a:rPr>
              <a:t>The Medical &amp; Health domain includes remote monitoring and diagnostics, support for assisted living and, in the broader area of security, video surveillance</a:t>
            </a:r>
          </a:p>
          <a:p>
            <a:endParaRPr lang="en-US" dirty="0"/>
          </a:p>
        </p:txBody>
      </p:sp>
      <p:sp>
        <p:nvSpPr>
          <p:cNvPr id="4" name="Slide Number Placeholder 3"/>
          <p:cNvSpPr>
            <a:spLocks noGrp="1"/>
          </p:cNvSpPr>
          <p:nvPr>
            <p:ph type="sldNum" sz="quarter" idx="10"/>
          </p:nvPr>
        </p:nvSpPr>
        <p:spPr/>
        <p:txBody>
          <a:bodyPr/>
          <a:lstStyle/>
          <a:p>
            <a:fld id="{67B706D8-5C5B-4E84-99EB-407EB0C76646}" type="slidenum">
              <a:rPr lang="en-US" smtClean="0"/>
              <a:t>7</a:t>
            </a:fld>
            <a:endParaRPr lang="en-US"/>
          </a:p>
        </p:txBody>
      </p:sp>
    </p:spTree>
    <p:extLst>
      <p:ext uri="{BB962C8B-B14F-4D97-AF65-F5344CB8AC3E}">
        <p14:creationId xmlns:p14="http://schemas.microsoft.com/office/powerpoint/2010/main" val="1029721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Evolution of cellular network technology has allowed users to experience faster data speeds and lower latency, and has prompted rapidly increasing use of services and applications that are data-heavy. The rapid rise in the volume of data being carried by cellular networks has been driven largely by consumer demand for video and business and consumer moves to the use of cloud services. Many other data-intensive applications – both consumer-oriented and business-to-business – are</a:t>
            </a:r>
          </a:p>
          <a:p>
            <a:r>
              <a:rPr lang="en-GB" dirty="0" smtClean="0"/>
              <a:t>also on the verge of emerging. Examples include virtual and augmented reality, 3D and ultra-HD video and haptic feedback applications.</a:t>
            </a:r>
            <a:endParaRPr lang="en-US" dirty="0"/>
          </a:p>
        </p:txBody>
      </p:sp>
      <p:sp>
        <p:nvSpPr>
          <p:cNvPr id="4" name="Slide Number Placeholder 3"/>
          <p:cNvSpPr>
            <a:spLocks noGrp="1"/>
          </p:cNvSpPr>
          <p:nvPr>
            <p:ph type="sldNum" sz="quarter" idx="10"/>
          </p:nvPr>
        </p:nvSpPr>
        <p:spPr/>
        <p:txBody>
          <a:bodyPr/>
          <a:lstStyle/>
          <a:p>
            <a:fld id="{67B706D8-5C5B-4E84-99EB-407EB0C76646}" type="slidenum">
              <a:rPr lang="en-US" smtClean="0"/>
              <a:t>8</a:t>
            </a:fld>
            <a:endParaRPr lang="en-US"/>
          </a:p>
        </p:txBody>
      </p:sp>
    </p:spTree>
    <p:extLst>
      <p:ext uri="{BB962C8B-B14F-4D97-AF65-F5344CB8AC3E}">
        <p14:creationId xmlns:p14="http://schemas.microsoft.com/office/powerpoint/2010/main" val="3053367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rPr>
              <a:t>Verbally explain the roles of the ITU, ITU-R and the TRA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4472C4">
                    <a:lumMod val="75000"/>
                  </a:srgbClr>
                </a:solidFill>
                <a:latin typeface="Calibri Light" panose="020F0302020204030204"/>
              </a:rPr>
              <a:t>In the current Working Parties meetings in the ITU-R, discussions are taking place to identify the frequency ranges for the IMT-2020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4472C4">
                    <a:lumMod val="75000"/>
                  </a:srgbClr>
                </a:solidFill>
                <a:latin typeface="Calibri Light" panose="020F0302020204030204"/>
              </a:rPr>
              <a:t>The candidate frequency ranges shall be finalized in the WRC-19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smtClean="0">
              <a:solidFill>
                <a:srgbClr val="4472C4">
                  <a:lumMod val="75000"/>
                </a:srgbClr>
              </a:solidFill>
              <a:latin typeface="Calibri Light" panose="020F03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67B706D8-5C5B-4E84-99EB-407EB0C76646}" type="slidenum">
              <a:rPr lang="en-US" smtClean="0"/>
              <a:t>9</a:t>
            </a:fld>
            <a:endParaRPr lang="en-US"/>
          </a:p>
        </p:txBody>
      </p:sp>
    </p:spTree>
    <p:extLst>
      <p:ext uri="{BB962C8B-B14F-4D97-AF65-F5344CB8AC3E}">
        <p14:creationId xmlns:p14="http://schemas.microsoft.com/office/powerpoint/2010/main" val="3841609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706D8-5C5B-4E84-99EB-407EB0C76646}" type="slidenum">
              <a:rPr lang="en-US" smtClean="0"/>
              <a:t>10</a:t>
            </a:fld>
            <a:endParaRPr lang="en-US"/>
          </a:p>
        </p:txBody>
      </p:sp>
    </p:spTree>
    <p:extLst>
      <p:ext uri="{BB962C8B-B14F-4D97-AF65-F5344CB8AC3E}">
        <p14:creationId xmlns:p14="http://schemas.microsoft.com/office/powerpoint/2010/main" val="3950349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706D8-5C5B-4E84-99EB-407EB0C76646}" type="slidenum">
              <a:rPr lang="en-US" smtClean="0"/>
              <a:t>11</a:t>
            </a:fld>
            <a:endParaRPr lang="en-US"/>
          </a:p>
        </p:txBody>
      </p:sp>
    </p:spTree>
    <p:extLst>
      <p:ext uri="{BB962C8B-B14F-4D97-AF65-F5344CB8AC3E}">
        <p14:creationId xmlns:p14="http://schemas.microsoft.com/office/powerpoint/2010/main" val="396374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smtClean="0">
                <a:solidFill>
                  <a:schemeClr val="accent5"/>
                </a:solidFill>
              </a:rPr>
              <a:t>Show them the power of 5G </a:t>
            </a:r>
            <a:r>
              <a:rPr lang="en-US" dirty="0" smtClean="0">
                <a:solidFill>
                  <a:schemeClr val="accent5"/>
                </a:solidFill>
                <a:sym typeface="Wingdings" panose="05000000000000000000" pitchFamily="2" charset="2"/>
              </a:rPr>
              <a:t> how it works  what the world is doing to get there  what Bahrain is doing to get there too.</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dirty="0" smtClean="0">
                <a:solidFill>
                  <a:schemeClr val="tx1"/>
                </a:solidFill>
                <a:latin typeface="+mn-lt"/>
                <a:ea typeface="+mn-ea"/>
                <a:cs typeface="+mn-cs"/>
              </a:rPr>
              <a:t>The Kingdom of Bahrain has adopted a clear spectrum policy plan for assignment of the appropriate bands through clearly identified processes in order to support the continued evolution of, and demand for, mobile data services. </a:t>
            </a:r>
            <a:endParaRPr lang="en-US" sz="1200" b="0" i="0" u="none" strike="noStrike" kern="1200" baseline="0" dirty="0" smtClean="0">
              <a:solidFill>
                <a:schemeClr val="accent5"/>
              </a:solidFill>
              <a:latin typeface="+mn-lt"/>
              <a:ea typeface="+mn-ea"/>
              <a:cs typeface="+mn-cs"/>
              <a:sym typeface="Wingdings" panose="05000000000000000000" pitchFamily="2" charset="2"/>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200" b="0" i="0" u="none" strike="noStrike" kern="1200" baseline="0" dirty="0" smtClean="0">
                <a:solidFill>
                  <a:schemeClr val="tx1"/>
                </a:solidFill>
                <a:latin typeface="+mn-lt"/>
                <a:ea typeface="+mn-ea"/>
                <a:cs typeface="+mn-cs"/>
              </a:rPr>
              <a:t>The policies adopted in this area will therefore focus on ensuring that sustainable mobile competition is encouraged and maintained, and that valuable spectrum resources are assigned and utilised efficiently. </a:t>
            </a:r>
            <a:endParaRPr lang="en-US" dirty="0"/>
          </a:p>
        </p:txBody>
      </p:sp>
      <p:sp>
        <p:nvSpPr>
          <p:cNvPr id="4" name="Slide Number Placeholder 3"/>
          <p:cNvSpPr>
            <a:spLocks noGrp="1"/>
          </p:cNvSpPr>
          <p:nvPr>
            <p:ph type="sldNum" sz="quarter" idx="10"/>
          </p:nvPr>
        </p:nvSpPr>
        <p:spPr/>
        <p:txBody>
          <a:bodyPr/>
          <a:lstStyle/>
          <a:p>
            <a:fld id="{67B706D8-5C5B-4E84-99EB-407EB0C76646}" type="slidenum">
              <a:rPr lang="en-US" smtClean="0"/>
              <a:t>12</a:t>
            </a:fld>
            <a:endParaRPr lang="en-US"/>
          </a:p>
        </p:txBody>
      </p:sp>
    </p:spTree>
    <p:extLst>
      <p:ext uri="{BB962C8B-B14F-4D97-AF65-F5344CB8AC3E}">
        <p14:creationId xmlns:p14="http://schemas.microsoft.com/office/powerpoint/2010/main" val="2948049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3C51E-0FAF-454C-B0F8-3687CEBB5649}" type="datetimeFigureOut">
              <a:rPr lang="en-US" smtClean="0"/>
              <a:t>25-Oct-16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2901282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3C51E-0FAF-454C-B0F8-3687CEBB5649}" type="datetimeFigureOut">
              <a:rPr lang="en-US" smtClean="0"/>
              <a:t>25-Oct-16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1161292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3C51E-0FAF-454C-B0F8-3687CEBB5649}" type="datetimeFigureOut">
              <a:rPr lang="en-US" smtClean="0"/>
              <a:t>25-Oct-16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35393803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2011" b="23093"/>
          <a:stretch/>
        </p:blipFill>
        <p:spPr>
          <a:xfrm>
            <a:off x="-8467" y="2"/>
            <a:ext cx="12208933" cy="6858000"/>
          </a:xfrm>
          <a:prstGeom prst="rect">
            <a:avLst/>
          </a:prstGeom>
        </p:spPr>
      </p:pic>
      <p:sp>
        <p:nvSpPr>
          <p:cNvPr id="2" name="Title 1"/>
          <p:cNvSpPr>
            <a:spLocks noGrp="1"/>
          </p:cNvSpPr>
          <p:nvPr>
            <p:ph type="title"/>
          </p:nvPr>
        </p:nvSpPr>
        <p:spPr>
          <a:xfrm>
            <a:off x="838200" y="610654"/>
            <a:ext cx="7315200" cy="1325563"/>
          </a:xfrm>
        </p:spPr>
        <p:txBody>
          <a:bodyPr/>
          <a:lstStyle>
            <a:lvl1pPr>
              <a:defRPr b="1">
                <a:solidFill>
                  <a:srgbClr val="9C0602"/>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7" name="Subtitle 2"/>
          <p:cNvSpPr>
            <a:spLocks noGrp="1"/>
          </p:cNvSpPr>
          <p:nvPr>
            <p:ph type="subTitle" idx="1"/>
          </p:nvPr>
        </p:nvSpPr>
        <p:spPr>
          <a:xfrm>
            <a:off x="838200" y="2633129"/>
            <a:ext cx="7315200" cy="956733"/>
          </a:xfrm>
        </p:spPr>
        <p:txBody>
          <a:bodyPr/>
          <a:lstStyle>
            <a:lvl1pPr marL="0" indent="0" algn="ctr">
              <a:buNone/>
              <a:defRPr sz="2400" b="1">
                <a:solidFill>
                  <a:srgbClr val="9C0602"/>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25055035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69" t="12302" r="69" b="12672"/>
          <a:stretch/>
        </p:blipFill>
        <p:spPr>
          <a:xfrm>
            <a:off x="-8465" y="-6614"/>
            <a:ext cx="12200464" cy="6862761"/>
          </a:xfrm>
          <a:prstGeom prst="rect">
            <a:avLst/>
          </a:prstGeom>
        </p:spPr>
      </p:pic>
      <p:sp>
        <p:nvSpPr>
          <p:cNvPr id="2" name="Title 1"/>
          <p:cNvSpPr>
            <a:spLocks noGrp="1"/>
          </p:cNvSpPr>
          <p:nvPr>
            <p:ph type="ctrTitle"/>
          </p:nvPr>
        </p:nvSpPr>
        <p:spPr>
          <a:xfrm>
            <a:off x="3767666" y="1401763"/>
            <a:ext cx="6883400" cy="2387600"/>
          </a:xfrm>
        </p:spPr>
        <p:txBody>
          <a:bodyPr anchor="b"/>
          <a:lstStyle>
            <a:lvl1pPr algn="ctr">
              <a:defRPr sz="6000" b="1">
                <a:solidFill>
                  <a:schemeClr val="bg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79934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D869FC-EE95-4543-94E3-EC8B69015FA0}" type="datetime4">
              <a:rPr lang="en-US" smtClean="0">
                <a:solidFill>
                  <a:prstClr val="black">
                    <a:tint val="75000"/>
                  </a:prstClr>
                </a:solidFill>
              </a:rPr>
              <a:pPr/>
              <a:t>October 25, 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sz="2000">
                <a:solidFill>
                  <a:schemeClr val="bg1"/>
                </a:solidFill>
              </a:defRPr>
            </a:lvl1pPr>
          </a:lstStyle>
          <a:p>
            <a:fld id="{6823616A-E1C9-40B9-9338-9FF2D7C0AB2D}"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020286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53AB9C-FC74-48B0-A321-7FB20CDA3712}" type="datetime4">
              <a:rPr lang="en-US" smtClean="0">
                <a:solidFill>
                  <a:prstClr val="black">
                    <a:tint val="75000"/>
                  </a:prstClr>
                </a:solidFill>
              </a:rPr>
              <a:pPr/>
              <a:t>October 25, 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333149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D37D51-306B-4E43-AFC8-C33E0933B8CF}" type="datetime4">
              <a:rPr lang="en-US" smtClean="0">
                <a:solidFill>
                  <a:prstClr val="black">
                    <a:tint val="75000"/>
                  </a:prstClr>
                </a:solidFill>
              </a:rPr>
              <a:pPr/>
              <a:t>October 25, 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328563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4234CA-D737-40CC-A39F-6BB274B9498C}" type="datetime4">
              <a:rPr lang="en-US" smtClean="0">
                <a:solidFill>
                  <a:prstClr val="black">
                    <a:tint val="75000"/>
                  </a:prstClr>
                </a:solidFill>
              </a:rPr>
              <a:pPr/>
              <a:t>October 25, 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7355249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535872-F139-4515-ADD7-6562C7B832E0}" type="datetime4">
              <a:rPr lang="en-US" smtClean="0">
                <a:solidFill>
                  <a:prstClr val="black">
                    <a:tint val="75000"/>
                  </a:prstClr>
                </a:solidFill>
              </a:rPr>
              <a:pPr/>
              <a:t>October 25, 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16316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802039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3C51E-0FAF-454C-B0F8-3687CEBB5649}" type="datetimeFigureOut">
              <a:rPr lang="en-US" smtClean="0"/>
              <a:t>25-Oct-16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36495618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16E700-4F85-47F0-8D7B-B49FB05C14EC}" type="datetime4">
              <a:rPr lang="en-US" smtClean="0">
                <a:solidFill>
                  <a:prstClr val="black">
                    <a:tint val="75000"/>
                  </a:prstClr>
                </a:solidFill>
              </a:rPr>
              <a:pPr/>
              <a:t>October 25, 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80347803"/>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21F568-D2AC-43E3-B305-C606B35FEE51}" type="datetime4">
              <a:rPr lang="en-US" smtClean="0">
                <a:solidFill>
                  <a:prstClr val="black">
                    <a:tint val="75000"/>
                  </a:prstClr>
                </a:solidFill>
              </a:rPr>
              <a:pPr/>
              <a:t>October 25, 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20600944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3BF351-4DED-46FF-93ED-575C6EEC9F20}" type="datetime4">
              <a:rPr lang="en-US" smtClean="0">
                <a:solidFill>
                  <a:prstClr val="black">
                    <a:tint val="75000"/>
                  </a:prstClr>
                </a:solidFill>
              </a:rPr>
              <a:pPr/>
              <a:t>October 25, 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8996358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0F9DC3-17CB-496B-A5B2-B0E1271AE1E0}" type="datetime4">
              <a:rPr lang="en-US" smtClean="0">
                <a:solidFill>
                  <a:prstClr val="black">
                    <a:tint val="75000"/>
                  </a:prstClr>
                </a:solidFill>
              </a:rPr>
              <a:pPr/>
              <a:t>October 25, 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94438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58C448-D622-4AEA-BAF5-B185D1387C83}" type="datetime4">
              <a:rPr lang="en-US" smtClean="0">
                <a:solidFill>
                  <a:prstClr val="black">
                    <a:tint val="75000"/>
                  </a:prstClr>
                </a:solidFill>
              </a:rPr>
              <a:pPr/>
              <a:t>October 25, 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23616A-E1C9-40B9-9338-9FF2D7C0AB2D}"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12639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DF3C51E-0FAF-454C-B0F8-3687CEBB5649}" type="datetimeFigureOut">
              <a:rPr lang="en-US" smtClean="0"/>
              <a:t>25-Oct-16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3239649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3C51E-0FAF-454C-B0F8-3687CEBB5649}" type="datetimeFigureOut">
              <a:rPr lang="en-US" smtClean="0"/>
              <a:t>25-Oct-16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1461483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3C51E-0FAF-454C-B0F8-3687CEBB5649}" type="datetimeFigureOut">
              <a:rPr lang="en-US" smtClean="0"/>
              <a:t>25-Oct-16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2875642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3C51E-0FAF-454C-B0F8-3687CEBB5649}" type="datetimeFigureOut">
              <a:rPr lang="en-US" smtClean="0"/>
              <a:t>25-Oct-16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39664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3C51E-0FAF-454C-B0F8-3687CEBB5649}" type="datetimeFigureOut">
              <a:rPr lang="en-US" smtClean="0"/>
              <a:t>25-Oct-16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1171592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3C51E-0FAF-454C-B0F8-3687CEBB5649}" type="datetimeFigureOut">
              <a:rPr lang="en-US" smtClean="0"/>
              <a:t>25-Oct-16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3807877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F3C51E-0FAF-454C-B0F8-3687CEBB5649}" type="datetimeFigureOut">
              <a:rPr lang="en-US" smtClean="0"/>
              <a:t>25-Oct-16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0197A7-DB9F-41F0-9EAA-76036071872D}" type="slidenum">
              <a:rPr lang="en-US" smtClean="0"/>
              <a:t>‹#›</a:t>
            </a:fld>
            <a:endParaRPr lang="en-US"/>
          </a:p>
        </p:txBody>
      </p:sp>
    </p:spTree>
    <p:extLst>
      <p:ext uri="{BB962C8B-B14F-4D97-AF65-F5344CB8AC3E}">
        <p14:creationId xmlns:p14="http://schemas.microsoft.com/office/powerpoint/2010/main" val="246035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3C51E-0FAF-454C-B0F8-3687CEBB5649}" type="datetimeFigureOut">
              <a:rPr lang="en-US" smtClean="0"/>
              <a:t>25-Oct-16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197A7-DB9F-41F0-9EAA-76036071872D}" type="slidenum">
              <a:rPr lang="en-US" smtClean="0"/>
              <a:t>‹#›</a:t>
            </a:fld>
            <a:endParaRPr lang="en-US"/>
          </a:p>
        </p:txBody>
      </p:sp>
    </p:spTree>
    <p:extLst>
      <p:ext uri="{BB962C8B-B14F-4D97-AF65-F5344CB8AC3E}">
        <p14:creationId xmlns:p14="http://schemas.microsoft.com/office/powerpoint/2010/main" val="2699066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D9884B-74AC-4401-827B-44FD897EBE29}" type="datetime4">
              <a:rPr lang="en-US" smtClean="0">
                <a:solidFill>
                  <a:prstClr val="black">
                    <a:tint val="75000"/>
                  </a:prstClr>
                </a:solidFill>
              </a:rPr>
              <a:pPr/>
              <a:t>October 25, 2016</a:t>
            </a:fld>
            <a:endParaRPr lang="en-US">
              <a:solidFill>
                <a:prstClr val="black">
                  <a:tint val="75000"/>
                </a:prstClr>
              </a:solidFill>
            </a:endParaRPr>
          </a:p>
        </p:txBody>
      </p:sp>
      <p:pic>
        <p:nvPicPr>
          <p:cNvPr id="9" name="Picture 8"/>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811933" y="6254433"/>
            <a:ext cx="670920" cy="552023"/>
          </a:xfrm>
          <a:prstGeom prst="rect">
            <a:avLst/>
          </a:prstGeom>
        </p:spPr>
      </p:pic>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000">
                <a:solidFill>
                  <a:schemeClr val="bg1"/>
                </a:solidFill>
              </a:defRPr>
            </a:lvl1pPr>
          </a:lstStyle>
          <a:p>
            <a:fld id="{6823616A-E1C9-40B9-9338-9FF2D7C0AB2D}" type="slidenum">
              <a:rPr lang="en-US" smtClean="0">
                <a:solidFill>
                  <a:prstClr val="white"/>
                </a:solidFill>
              </a:rPr>
              <a:pPr/>
              <a:t>‹#›</a:t>
            </a:fld>
            <a:endParaRPr lang="en-US" dirty="0">
              <a:solidFill>
                <a:prstClr val="white"/>
              </a:solidFill>
            </a:endParaRPr>
          </a:p>
        </p:txBody>
      </p:sp>
      <p:pic>
        <p:nvPicPr>
          <p:cNvPr id="8" name="Picture 7"/>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0" y="503032"/>
            <a:ext cx="652282" cy="812680"/>
          </a:xfrm>
          <a:prstGeom prst="rect">
            <a:avLst/>
          </a:prstGeom>
        </p:spPr>
      </p:pic>
    </p:spTree>
    <p:extLst>
      <p:ext uri="{BB962C8B-B14F-4D97-AF65-F5344CB8AC3E}">
        <p14:creationId xmlns:p14="http://schemas.microsoft.com/office/powerpoint/2010/main" val="11054522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9.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5370100" y="3538397"/>
            <a:ext cx="6952530" cy="1325563"/>
          </a:xfrm>
        </p:spPr>
        <p:txBody>
          <a:bodyPr>
            <a:noAutofit/>
          </a:bodyPr>
          <a:lstStyle/>
          <a:p>
            <a:r>
              <a:rPr lang="en-GB" sz="6600" dirty="0" smtClean="0">
                <a:solidFill>
                  <a:schemeClr val="accent5">
                    <a:lumMod val="75000"/>
                  </a:schemeClr>
                </a:solidFill>
              </a:rPr>
              <a:t>5G </a:t>
            </a:r>
            <a:r>
              <a:rPr lang="en-GB" sz="6600" dirty="0">
                <a:solidFill>
                  <a:schemeClr val="accent5">
                    <a:lumMod val="75000"/>
                  </a:schemeClr>
                </a:solidFill>
              </a:rPr>
              <a:t>Networks and its Applications</a:t>
            </a:r>
            <a:r>
              <a:rPr lang="en-US" sz="6600" dirty="0" smtClean="0">
                <a:solidFill>
                  <a:schemeClr val="accent5">
                    <a:lumMod val="75000"/>
                  </a:schemeClr>
                </a:solidFill>
              </a:rPr>
              <a:t/>
            </a:r>
            <a:br>
              <a:rPr lang="en-US" sz="6600" dirty="0" smtClean="0">
                <a:solidFill>
                  <a:schemeClr val="accent5">
                    <a:lumMod val="75000"/>
                  </a:schemeClr>
                </a:solidFill>
              </a:rPr>
            </a:br>
            <a:endParaRPr lang="en-US" dirty="0">
              <a:solidFill>
                <a:srgbClr val="FF6600"/>
              </a:solidFill>
            </a:endParaRPr>
          </a:p>
        </p:txBody>
      </p:sp>
      <p:sp>
        <p:nvSpPr>
          <p:cNvPr id="18" name="Subtitle 17"/>
          <p:cNvSpPr>
            <a:spLocks noGrp="1"/>
          </p:cNvSpPr>
          <p:nvPr>
            <p:ph type="subTitle" idx="1"/>
          </p:nvPr>
        </p:nvSpPr>
        <p:spPr>
          <a:xfrm>
            <a:off x="8534400" y="5247328"/>
            <a:ext cx="3551583" cy="956733"/>
          </a:xfrm>
        </p:spPr>
        <p:txBody>
          <a:bodyPr>
            <a:noAutofit/>
          </a:bodyPr>
          <a:lstStyle/>
          <a:p>
            <a:pPr algn="l"/>
            <a:r>
              <a:rPr lang="en-US" sz="3200" b="0" dirty="0" smtClean="0">
                <a:solidFill>
                  <a:schemeClr val="accent5">
                    <a:lumMod val="75000"/>
                  </a:schemeClr>
                </a:solidFill>
              </a:rPr>
              <a:t/>
            </a:r>
            <a:br>
              <a:rPr lang="en-US" sz="3200" b="0" dirty="0" smtClean="0">
                <a:solidFill>
                  <a:schemeClr val="accent5">
                    <a:lumMod val="75000"/>
                  </a:schemeClr>
                </a:solidFill>
              </a:rPr>
            </a:br>
            <a:r>
              <a:rPr lang="en-US" sz="3200" b="0" dirty="0" smtClean="0">
                <a:solidFill>
                  <a:schemeClr val="accent5">
                    <a:lumMod val="75000"/>
                  </a:schemeClr>
                </a:solidFill>
              </a:rPr>
              <a:t>Oct 25, 2016</a:t>
            </a:r>
            <a:endParaRPr lang="en-US" sz="3200" b="0" dirty="0">
              <a:solidFill>
                <a:schemeClr val="accent5">
                  <a:lumMod val="75000"/>
                </a:schemeClr>
              </a:solidFill>
            </a:endParaRPr>
          </a:p>
        </p:txBody>
      </p:sp>
      <p:sp>
        <p:nvSpPr>
          <p:cNvPr id="9" name="Slide Number Placeholder 8"/>
          <p:cNvSpPr>
            <a:spLocks noGrp="1"/>
          </p:cNvSpPr>
          <p:nvPr>
            <p:ph type="sldNum" sz="quarter" idx="4294967295"/>
          </p:nvPr>
        </p:nvSpPr>
        <p:spPr>
          <a:xfrm>
            <a:off x="8627533" y="6371167"/>
            <a:ext cx="2743200" cy="365125"/>
          </a:xfrm>
        </p:spPr>
        <p:txBody>
          <a:bodyPr/>
          <a:lstStyle/>
          <a:p>
            <a:fld id="{6823616A-E1C9-40B9-9338-9FF2D7C0AB2D}" type="slidenum">
              <a:rPr lang="en-US" smtClean="0">
                <a:solidFill>
                  <a:prstClr val="white"/>
                </a:solidFill>
              </a:rPr>
              <a:pPr/>
              <a:t>1</a:t>
            </a:fld>
            <a:endParaRPr lang="en-US" dirty="0">
              <a:solidFill>
                <a:prstClr val="white"/>
              </a:solidFill>
            </a:endParaRPr>
          </a:p>
        </p:txBody>
      </p:sp>
      <p:sp>
        <p:nvSpPr>
          <p:cNvPr id="11" name="Date Placeholder 10"/>
          <p:cNvSpPr>
            <a:spLocks noGrp="1"/>
          </p:cNvSpPr>
          <p:nvPr>
            <p:ph type="dt" sz="half" idx="4294967295"/>
          </p:nvPr>
        </p:nvSpPr>
        <p:spPr>
          <a:xfrm>
            <a:off x="0" y="6356350"/>
            <a:ext cx="2743200" cy="365125"/>
          </a:xfrm>
        </p:spPr>
        <p:txBody>
          <a:bodyPr/>
          <a:lstStyle/>
          <a:p>
            <a:fld id="{7F0C83B1-6847-4B99-8AF4-186B75B60811}" type="datetime4">
              <a:rPr lang="en-US" smtClean="0">
                <a:solidFill>
                  <a:prstClr val="black">
                    <a:tint val="75000"/>
                  </a:prstClr>
                </a:solidFill>
              </a:rPr>
              <a:pPr/>
              <a:t>October 25, 2016</a:t>
            </a:fld>
            <a:endParaRPr lang="en-US">
              <a:solidFill>
                <a:prstClr val="black">
                  <a:tint val="75000"/>
                </a:prstClr>
              </a:solidFill>
            </a:endParaRPr>
          </a:p>
        </p:txBody>
      </p:sp>
    </p:spTree>
    <p:extLst>
      <p:ext uri="{BB962C8B-B14F-4D97-AF65-F5344CB8AC3E}">
        <p14:creationId xmlns:p14="http://schemas.microsoft.com/office/powerpoint/2010/main" val="145389001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305960"/>
            <a:ext cx="10515600" cy="1325563"/>
          </a:xfrm>
        </p:spPr>
        <p:txBody>
          <a:bodyPr vert="horz" lIns="91440" tIns="45720" rIns="91440" bIns="45720" rtlCol="0" anchor="ctr">
            <a:normAutofit/>
          </a:bodyPr>
          <a:lstStyle/>
          <a:p>
            <a:pPr>
              <a:buClr>
                <a:srgbClr val="FF6600"/>
              </a:buClr>
            </a:pPr>
            <a:r>
              <a:rPr lang="en-GB" sz="3200" b="1" dirty="0">
                <a:solidFill>
                  <a:schemeClr val="accent6"/>
                </a:solidFill>
                <a:effectLst>
                  <a:outerShdw blurRad="38100" dist="38100" dir="2700000" algn="tl">
                    <a:srgbClr val="000000">
                      <a:alpha val="43137"/>
                    </a:srgbClr>
                  </a:outerShdw>
                </a:effectLst>
              </a:rPr>
              <a:t>Spectrum </a:t>
            </a:r>
            <a:r>
              <a:rPr lang="en-GB" sz="3200" b="1" dirty="0" smtClean="0">
                <a:solidFill>
                  <a:schemeClr val="accent6"/>
                </a:solidFill>
                <a:effectLst>
                  <a:outerShdw blurRad="38100" dist="38100" dir="2700000" algn="tl">
                    <a:srgbClr val="000000">
                      <a:alpha val="43137"/>
                    </a:srgbClr>
                  </a:outerShdw>
                </a:effectLst>
              </a:rPr>
              <a:t>Availability</a:t>
            </a:r>
            <a:endParaRPr lang="en-GB" sz="3200" b="1" dirty="0">
              <a:solidFill>
                <a:schemeClr val="accent6"/>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10</a:t>
            </a:fld>
            <a:endParaRPr lang="en-US">
              <a:solidFill>
                <a:prstClr val="white"/>
              </a:solidFill>
            </a:endParaRPr>
          </a:p>
        </p:txBody>
      </p:sp>
      <p:sp>
        <p:nvSpPr>
          <p:cNvPr id="7" name="Footer Placeholder 3"/>
          <p:cNvSpPr>
            <a:spLocks noGrp="1"/>
          </p:cNvSpPr>
          <p:nvPr>
            <p:ph type="ftr" sz="quarter" idx="11"/>
          </p:nvPr>
        </p:nvSpPr>
        <p:spPr>
          <a:xfrm>
            <a:off x="4038600" y="6356350"/>
            <a:ext cx="4757670" cy="365125"/>
          </a:xfrm>
        </p:spPr>
        <p:txBody>
          <a:bodyPr/>
          <a:lstStyle/>
          <a:p>
            <a:r>
              <a:rPr lang="en-GB" dirty="0">
                <a:solidFill>
                  <a:srgbClr val="4472C4">
                    <a:lumMod val="75000"/>
                  </a:srgbClr>
                </a:solidFill>
              </a:rPr>
              <a:t>5G Networks and its Applications</a:t>
            </a:r>
            <a:endParaRPr lang="en-US" dirty="0">
              <a:solidFill>
                <a:srgbClr val="4472C4">
                  <a:lumMod val="75000"/>
                </a:srgbClr>
              </a:solidFill>
            </a:endParaRPr>
          </a:p>
        </p:txBody>
      </p:sp>
      <p:pic>
        <p:nvPicPr>
          <p:cNvPr id="13" name="Picture 12"/>
          <p:cNvPicPr>
            <a:picLocks noChangeAspect="1"/>
          </p:cNvPicPr>
          <p:nvPr/>
        </p:nvPicPr>
        <p:blipFill>
          <a:blip r:embed="rId3"/>
          <a:stretch>
            <a:fillRect/>
          </a:stretch>
        </p:blipFill>
        <p:spPr>
          <a:xfrm>
            <a:off x="1037463" y="1511453"/>
            <a:ext cx="10204434" cy="4457582"/>
          </a:xfrm>
          <a:prstGeom prst="rect">
            <a:avLst/>
          </a:prstGeom>
        </p:spPr>
      </p:pic>
      <p:sp>
        <p:nvSpPr>
          <p:cNvPr id="4" name="Rectangle 3"/>
          <p:cNvSpPr/>
          <p:nvPr/>
        </p:nvSpPr>
        <p:spPr>
          <a:xfrm>
            <a:off x="1967345" y="4008582"/>
            <a:ext cx="849746"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3"/>
          <p:cNvSpPr txBox="1">
            <a:spLocks/>
          </p:cNvSpPr>
          <p:nvPr/>
        </p:nvSpPr>
        <p:spPr>
          <a:xfrm>
            <a:off x="7488068" y="6356349"/>
            <a:ext cx="47858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rgbClr val="FF6600"/>
                </a:solidFill>
              </a:rPr>
              <a:t>Source</a:t>
            </a:r>
            <a:r>
              <a:rPr lang="en-GB" dirty="0">
                <a:solidFill>
                  <a:srgbClr val="FF6600"/>
                </a:solidFill>
              </a:rPr>
              <a:t>: GSA, The Road to 5G: Drivers, </a:t>
            </a:r>
            <a:r>
              <a:rPr lang="en-GB" dirty="0" smtClean="0">
                <a:solidFill>
                  <a:srgbClr val="FF6600"/>
                </a:solidFill>
              </a:rPr>
              <a:t>Applications, </a:t>
            </a:r>
          </a:p>
          <a:p>
            <a:pPr algn="l"/>
            <a:r>
              <a:rPr lang="en-GB" dirty="0" smtClean="0">
                <a:solidFill>
                  <a:srgbClr val="FF6600"/>
                </a:solidFill>
              </a:rPr>
              <a:t>Requirements </a:t>
            </a:r>
            <a:r>
              <a:rPr lang="en-GB" dirty="0">
                <a:solidFill>
                  <a:srgbClr val="FF6600"/>
                </a:solidFill>
              </a:rPr>
              <a:t>and Technical Development</a:t>
            </a:r>
            <a:endParaRPr lang="en-GB" dirty="0" smtClean="0">
              <a:solidFill>
                <a:srgbClr val="FF6600"/>
              </a:solidFill>
            </a:endParaRPr>
          </a:p>
          <a:p>
            <a:pPr algn="l"/>
            <a:r>
              <a:rPr lang="en-GB" dirty="0" smtClean="0">
                <a:solidFill>
                  <a:srgbClr val="FF6600"/>
                </a:solidFill>
              </a:rPr>
              <a:t>November, 2015</a:t>
            </a:r>
          </a:p>
        </p:txBody>
      </p:sp>
    </p:spTree>
    <p:extLst>
      <p:ext uri="{BB962C8B-B14F-4D97-AF65-F5344CB8AC3E}">
        <p14:creationId xmlns:p14="http://schemas.microsoft.com/office/powerpoint/2010/main" val="34629474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305952"/>
            <a:ext cx="10515600" cy="1325563"/>
          </a:xfrm>
        </p:spPr>
        <p:txBody>
          <a:bodyPr vert="horz" lIns="91440" tIns="45720" rIns="91440" bIns="45720" rtlCol="0" anchor="ctr">
            <a:normAutofit/>
          </a:bodyPr>
          <a:lstStyle/>
          <a:p>
            <a:pPr>
              <a:buClr>
                <a:srgbClr val="FF6600"/>
              </a:buClr>
            </a:pPr>
            <a:r>
              <a:rPr lang="en-GB" sz="3200" b="1" dirty="0">
                <a:solidFill>
                  <a:schemeClr val="accent6"/>
                </a:solidFill>
                <a:effectLst>
                  <a:outerShdw blurRad="38100" dist="38100" dir="2700000" algn="tl">
                    <a:srgbClr val="000000">
                      <a:alpha val="43137"/>
                    </a:srgbClr>
                  </a:outerShdw>
                </a:effectLst>
              </a:rPr>
              <a:t>5G, when? Is it soon?!</a:t>
            </a: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11</a:t>
            </a:fld>
            <a:endParaRPr lang="en-US">
              <a:solidFill>
                <a:prstClr val="white"/>
              </a:solidFill>
            </a:endParaRPr>
          </a:p>
        </p:txBody>
      </p:sp>
      <p:sp>
        <p:nvSpPr>
          <p:cNvPr id="7" name="Footer Placeholder 3"/>
          <p:cNvSpPr>
            <a:spLocks noGrp="1"/>
          </p:cNvSpPr>
          <p:nvPr>
            <p:ph type="ftr" sz="quarter" idx="11"/>
          </p:nvPr>
        </p:nvSpPr>
        <p:spPr>
          <a:xfrm>
            <a:off x="4038600" y="6356350"/>
            <a:ext cx="4757670" cy="365125"/>
          </a:xfrm>
        </p:spPr>
        <p:txBody>
          <a:bodyPr/>
          <a:lstStyle/>
          <a:p>
            <a:r>
              <a:rPr lang="en-GB" dirty="0">
                <a:solidFill>
                  <a:srgbClr val="4472C4">
                    <a:lumMod val="75000"/>
                  </a:srgbClr>
                </a:solidFill>
              </a:rPr>
              <a:t>5G Networks and its Applications</a:t>
            </a:r>
            <a:endParaRPr lang="en-US" dirty="0">
              <a:solidFill>
                <a:srgbClr val="4472C4">
                  <a:lumMod val="75000"/>
                </a:srgbClr>
              </a:solidFill>
            </a:endParaRPr>
          </a:p>
        </p:txBody>
      </p:sp>
      <p:sp>
        <p:nvSpPr>
          <p:cNvPr id="12" name="TextBox 11"/>
          <p:cNvSpPr txBox="1"/>
          <p:nvPr/>
        </p:nvSpPr>
        <p:spPr>
          <a:xfrm>
            <a:off x="633483" y="1141088"/>
            <a:ext cx="11037193" cy="2831544"/>
          </a:xfrm>
          <a:prstGeom prst="rect">
            <a:avLst/>
          </a:prstGeom>
          <a:noFill/>
        </p:spPr>
        <p:txBody>
          <a:bodyPr wrap="square" rtlCol="0">
            <a:spAutoFit/>
          </a:bodyPr>
          <a:lstStyle/>
          <a:p>
            <a:pPr>
              <a:buClr>
                <a:srgbClr val="FF6600"/>
              </a:buClr>
              <a:buSzPct val="58000"/>
            </a:pPr>
            <a:endParaRPr lang="en-GB" dirty="0" smtClean="0">
              <a:solidFill>
                <a:srgbClr val="FF0000"/>
              </a:solidFill>
              <a:latin typeface="Calibri Light" panose="020F0302020204030204"/>
              <a:sym typeface="Wingdings" panose="05000000000000000000" pitchFamily="2" charset="2"/>
            </a:endParaRPr>
          </a:p>
          <a:p>
            <a:pPr marL="342900" indent="-342900">
              <a:buClr>
                <a:srgbClr val="FF6600"/>
              </a:buClr>
              <a:buSzPct val="58000"/>
              <a:buFont typeface="Wingdings" panose="05000000000000000000" pitchFamily="2" charset="2"/>
              <a:buChar char="à"/>
            </a:pPr>
            <a:r>
              <a:rPr lang="en-GB" sz="2000" dirty="0" smtClean="0">
                <a:solidFill>
                  <a:srgbClr val="4472C4">
                    <a:lumMod val="75000"/>
                  </a:srgbClr>
                </a:solidFill>
                <a:latin typeface="Calibri Light" panose="020F0302020204030204"/>
                <a:sym typeface="Wingdings" panose="05000000000000000000" pitchFamily="2" charset="2"/>
              </a:rPr>
              <a:t>There </a:t>
            </a:r>
            <a:r>
              <a:rPr lang="en-GB" sz="2000" dirty="0">
                <a:solidFill>
                  <a:srgbClr val="4472C4">
                    <a:lumMod val="75000"/>
                  </a:srgbClr>
                </a:solidFill>
                <a:latin typeface="Calibri Light" panose="020F0302020204030204"/>
                <a:sym typeface="Wingdings" panose="05000000000000000000" pitchFamily="2" charset="2"/>
              </a:rPr>
              <a:t>is still much life left in LTE </a:t>
            </a:r>
            <a:r>
              <a:rPr lang="en-GB" sz="2000" dirty="0" smtClean="0">
                <a:solidFill>
                  <a:srgbClr val="4472C4">
                    <a:lumMod val="75000"/>
                  </a:srgbClr>
                </a:solidFill>
                <a:latin typeface="Calibri Light" panose="020F0302020204030204"/>
                <a:sym typeface="Wingdings" panose="05000000000000000000" pitchFamily="2" charset="2"/>
              </a:rPr>
              <a:t>networks</a:t>
            </a:r>
          </a:p>
          <a:p>
            <a:pPr marL="342900" indent="-342900">
              <a:buClr>
                <a:srgbClr val="FF6600"/>
              </a:buClr>
              <a:buSzPct val="58000"/>
              <a:buFont typeface="Wingdings" panose="05000000000000000000" pitchFamily="2" charset="2"/>
              <a:buChar char="à"/>
            </a:pPr>
            <a:r>
              <a:rPr lang="en-GB" sz="2000" dirty="0" smtClean="0">
                <a:solidFill>
                  <a:srgbClr val="4472C4">
                    <a:lumMod val="75000"/>
                  </a:srgbClr>
                </a:solidFill>
                <a:latin typeface="Calibri Light" panose="020F0302020204030204"/>
                <a:sym typeface="Wingdings" panose="05000000000000000000" pitchFamily="2" charset="2"/>
              </a:rPr>
              <a:t>Wide </a:t>
            </a:r>
            <a:r>
              <a:rPr lang="en-GB" sz="2000" dirty="0">
                <a:solidFill>
                  <a:srgbClr val="4472C4">
                    <a:lumMod val="75000"/>
                  </a:srgbClr>
                </a:solidFill>
                <a:latin typeface="Calibri Light" panose="020F0302020204030204"/>
                <a:sym typeface="Wingdings" panose="05000000000000000000" pitchFamily="2" charset="2"/>
              </a:rPr>
              <a:t>range of standards-compliant network features being developed by vendors and deployed by operators that improve the performance of </a:t>
            </a:r>
            <a:r>
              <a:rPr lang="en-GB" sz="2000" dirty="0" smtClean="0">
                <a:solidFill>
                  <a:srgbClr val="4472C4">
                    <a:lumMod val="75000"/>
                  </a:srgbClr>
                </a:solidFill>
                <a:latin typeface="Calibri Light" panose="020F0302020204030204"/>
                <a:sym typeface="Wingdings" panose="05000000000000000000" pitchFamily="2" charset="2"/>
              </a:rPr>
              <a:t>LTE</a:t>
            </a:r>
          </a:p>
          <a:p>
            <a:pPr marL="342900" indent="-342900">
              <a:buClr>
                <a:srgbClr val="FF6600"/>
              </a:buClr>
              <a:buSzPct val="58000"/>
              <a:buFont typeface="Wingdings" panose="05000000000000000000" pitchFamily="2" charset="2"/>
              <a:buChar char="à"/>
            </a:pPr>
            <a:r>
              <a:rPr lang="en-GB" sz="2000" dirty="0">
                <a:solidFill>
                  <a:srgbClr val="4472C4">
                    <a:lumMod val="75000"/>
                  </a:srgbClr>
                </a:solidFill>
                <a:latin typeface="Calibri Light" panose="020F0302020204030204"/>
                <a:sym typeface="Wingdings" panose="05000000000000000000" pitchFamily="2" charset="2"/>
              </a:rPr>
              <a:t>10-15 early 5G networks will become quickly fully 5G once the standardization process is completed from </a:t>
            </a:r>
            <a:r>
              <a:rPr lang="en-GB" sz="2000" dirty="0" smtClean="0">
                <a:solidFill>
                  <a:srgbClr val="4472C4">
                    <a:lumMod val="75000"/>
                  </a:srgbClr>
                </a:solidFill>
                <a:latin typeface="Calibri Light" panose="020F0302020204030204"/>
                <a:sym typeface="Wingdings" panose="05000000000000000000" pitchFamily="2" charset="2"/>
              </a:rPr>
              <a:t>2020</a:t>
            </a:r>
          </a:p>
          <a:p>
            <a:pPr marL="342900" indent="-342900">
              <a:buClr>
                <a:srgbClr val="FF6600"/>
              </a:buClr>
              <a:buSzPct val="58000"/>
              <a:buFont typeface="Wingdings" panose="05000000000000000000" pitchFamily="2" charset="2"/>
              <a:buChar char="à"/>
            </a:pPr>
            <a:r>
              <a:rPr lang="en-GB" sz="2000" dirty="0">
                <a:solidFill>
                  <a:srgbClr val="4472C4">
                    <a:lumMod val="75000"/>
                  </a:srgbClr>
                </a:solidFill>
                <a:latin typeface="Calibri Light" panose="020F0302020204030204"/>
                <a:sym typeface="Wingdings" panose="05000000000000000000" pitchFamily="2" charset="2"/>
              </a:rPr>
              <a:t>By 2025, </a:t>
            </a:r>
            <a:r>
              <a:rPr lang="en-GB" sz="2000" dirty="0" smtClean="0">
                <a:solidFill>
                  <a:srgbClr val="4472C4">
                    <a:lumMod val="75000"/>
                  </a:srgbClr>
                </a:solidFill>
                <a:latin typeface="Calibri Light" panose="020F0302020204030204"/>
                <a:sym typeface="Wingdings" panose="05000000000000000000" pitchFamily="2" charset="2"/>
              </a:rPr>
              <a:t>it is forecasted </a:t>
            </a:r>
            <a:r>
              <a:rPr lang="en-GB" sz="2000" dirty="0">
                <a:solidFill>
                  <a:srgbClr val="4472C4">
                    <a:lumMod val="75000"/>
                  </a:srgbClr>
                </a:solidFill>
                <a:latin typeface="Calibri Light" panose="020F0302020204030204"/>
                <a:sym typeface="Wingdings" panose="05000000000000000000" pitchFamily="2" charset="2"/>
              </a:rPr>
              <a:t>that there will be over 270 networks worldwide where there are local or regional areas with full 5G capability</a:t>
            </a:r>
          </a:p>
          <a:p>
            <a:pPr>
              <a:buClr>
                <a:srgbClr val="FF6600"/>
              </a:buClr>
              <a:buSzPct val="58000"/>
            </a:pPr>
            <a:endParaRPr lang="en-GB" dirty="0" smtClean="0">
              <a:solidFill>
                <a:srgbClr val="4472C4">
                  <a:lumMod val="75000"/>
                </a:srgbClr>
              </a:solidFill>
              <a:latin typeface="Calibri Light" panose="020F0302020204030204"/>
              <a:sym typeface="Wingdings" panose="05000000000000000000" pitchFamily="2" charset="2"/>
            </a:endParaRPr>
          </a:p>
        </p:txBody>
      </p:sp>
      <p:pic>
        <p:nvPicPr>
          <p:cNvPr id="4" name="Picture 3"/>
          <p:cNvPicPr>
            <a:picLocks noChangeAspect="1"/>
          </p:cNvPicPr>
          <p:nvPr/>
        </p:nvPicPr>
        <p:blipFill>
          <a:blip r:embed="rId3"/>
          <a:stretch>
            <a:fillRect/>
          </a:stretch>
        </p:blipFill>
        <p:spPr>
          <a:xfrm>
            <a:off x="3253284" y="3972632"/>
            <a:ext cx="5797590" cy="2285442"/>
          </a:xfrm>
          <a:prstGeom prst="rect">
            <a:avLst/>
          </a:prstGeom>
        </p:spPr>
      </p:pic>
      <p:sp>
        <p:nvSpPr>
          <p:cNvPr id="8" name="Footer Placeholder 3"/>
          <p:cNvSpPr txBox="1">
            <a:spLocks/>
          </p:cNvSpPr>
          <p:nvPr/>
        </p:nvSpPr>
        <p:spPr>
          <a:xfrm>
            <a:off x="0" y="5759525"/>
            <a:ext cx="3581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rgbClr val="FF6600"/>
                </a:solidFill>
              </a:rPr>
              <a:t>Source: 1. TRA Bahrain- SAMENA workshop about strategic data mobility market</a:t>
            </a:r>
          </a:p>
          <a:p>
            <a:pPr algn="l"/>
            <a:r>
              <a:rPr lang="en-GB" dirty="0" smtClean="0">
                <a:solidFill>
                  <a:srgbClr val="FF6600"/>
                </a:solidFill>
              </a:rPr>
              <a:t>2. GSA</a:t>
            </a:r>
            <a:r>
              <a:rPr lang="en-GB" dirty="0">
                <a:solidFill>
                  <a:srgbClr val="FF6600"/>
                </a:solidFill>
              </a:rPr>
              <a:t>, The Road to 5G: Drivers, Applications, </a:t>
            </a:r>
          </a:p>
          <a:p>
            <a:pPr algn="l"/>
            <a:r>
              <a:rPr lang="en-GB" dirty="0">
                <a:solidFill>
                  <a:srgbClr val="FF6600"/>
                </a:solidFill>
              </a:rPr>
              <a:t>Requirements and Technical Development</a:t>
            </a:r>
          </a:p>
          <a:p>
            <a:pPr algn="l"/>
            <a:r>
              <a:rPr lang="en-GB" dirty="0">
                <a:solidFill>
                  <a:srgbClr val="FF6600"/>
                </a:solidFill>
              </a:rPr>
              <a:t>November, 2015</a:t>
            </a:r>
          </a:p>
          <a:p>
            <a:pPr algn="l"/>
            <a:endParaRPr lang="en-GB" dirty="0" smtClean="0">
              <a:solidFill>
                <a:srgbClr val="FF6600"/>
              </a:solidFill>
            </a:endParaRPr>
          </a:p>
        </p:txBody>
      </p:sp>
    </p:spTree>
    <p:extLst>
      <p:ext uri="{BB962C8B-B14F-4D97-AF65-F5344CB8AC3E}">
        <p14:creationId xmlns:p14="http://schemas.microsoft.com/office/powerpoint/2010/main" val="3146769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4" y="328181"/>
            <a:ext cx="10515600" cy="1325563"/>
          </a:xfrm>
        </p:spPr>
        <p:txBody>
          <a:bodyPr vert="horz" lIns="91440" tIns="45720" rIns="91440" bIns="45720" rtlCol="0" anchor="ctr">
            <a:normAutofit/>
          </a:bodyPr>
          <a:lstStyle/>
          <a:p>
            <a:pPr>
              <a:buClr>
                <a:srgbClr val="FF6600"/>
              </a:buClr>
            </a:pPr>
            <a:r>
              <a:rPr lang="en-US" sz="3200" b="1" dirty="0">
                <a:solidFill>
                  <a:schemeClr val="accent6"/>
                </a:solidFill>
                <a:effectLst>
                  <a:outerShdw blurRad="38100" dist="38100" dir="2700000" algn="tl">
                    <a:srgbClr val="000000">
                      <a:alpha val="43137"/>
                    </a:srgbClr>
                  </a:outerShdw>
                </a:effectLst>
              </a:rPr>
              <a:t>What is TRA doing about </a:t>
            </a:r>
            <a:r>
              <a:rPr lang="en-US" sz="3200" b="1" dirty="0" smtClean="0">
                <a:solidFill>
                  <a:schemeClr val="accent6"/>
                </a:solidFill>
                <a:effectLst>
                  <a:outerShdw blurRad="38100" dist="38100" dir="2700000" algn="tl">
                    <a:srgbClr val="000000">
                      <a:alpha val="43137"/>
                    </a:srgbClr>
                  </a:outerShdw>
                </a:effectLst>
              </a:rPr>
              <a:t>Spectrum?</a:t>
            </a:r>
            <a:endParaRPr lang="en-US" sz="3200" b="1" dirty="0">
              <a:solidFill>
                <a:schemeClr val="accent6"/>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a:solidFill>
                  <a:srgbClr val="4472C4">
                    <a:lumMod val="75000"/>
                  </a:srgbClr>
                </a:solidFill>
              </a:rPr>
              <a:t>5G Networks and its </a:t>
            </a:r>
            <a:r>
              <a:rPr lang="en-GB" dirty="0" smtClean="0">
                <a:solidFill>
                  <a:srgbClr val="4472C4">
                    <a:lumMod val="75000"/>
                  </a:srgbClr>
                </a:solidFill>
              </a:rPr>
              <a:t>Applications</a:t>
            </a:r>
            <a:endParaRPr lang="en-US" dirty="0">
              <a:solidFill>
                <a:srgbClr val="4472C4">
                  <a:lumMod val="75000"/>
                </a:srgb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12</a:t>
            </a:fld>
            <a:endParaRPr lang="en-US">
              <a:solidFill>
                <a:prstClr val="white"/>
              </a:solidFill>
            </a:endParaRPr>
          </a:p>
        </p:txBody>
      </p:sp>
      <p:sp>
        <p:nvSpPr>
          <p:cNvPr id="7" name="TextBox 6"/>
          <p:cNvSpPr txBox="1"/>
          <p:nvPr/>
        </p:nvSpPr>
        <p:spPr>
          <a:xfrm>
            <a:off x="727364" y="1653744"/>
            <a:ext cx="11037193" cy="4801314"/>
          </a:xfrm>
          <a:prstGeom prst="rect">
            <a:avLst/>
          </a:prstGeom>
          <a:noFill/>
        </p:spPr>
        <p:txBody>
          <a:bodyPr wrap="square" rtlCol="0">
            <a:spAutoFit/>
          </a:bodyPr>
          <a:lstStyle/>
          <a:p>
            <a:pPr marL="457200" indent="-457200">
              <a:buClr>
                <a:srgbClr val="FF6600"/>
              </a:buClr>
              <a:buSzPct val="58000"/>
              <a:buFont typeface="Wingdings" panose="05000000000000000000" pitchFamily="2" charset="2"/>
              <a:buChar char="à"/>
            </a:pPr>
            <a:r>
              <a:rPr lang="en-GB" sz="2400" dirty="0" smtClean="0">
                <a:solidFill>
                  <a:srgbClr val="4472C4">
                    <a:lumMod val="75000"/>
                  </a:srgbClr>
                </a:solidFill>
                <a:latin typeface="Calibri Light" panose="020F0302020204030204"/>
              </a:rPr>
              <a:t>Spectrum </a:t>
            </a:r>
            <a:r>
              <a:rPr lang="en-GB" sz="2400" dirty="0">
                <a:solidFill>
                  <a:srgbClr val="4472C4">
                    <a:lumMod val="75000"/>
                  </a:srgbClr>
                </a:solidFill>
                <a:latin typeface="Calibri Light" panose="020F0302020204030204"/>
              </a:rPr>
              <a:t>policy plan </a:t>
            </a:r>
            <a:r>
              <a:rPr lang="en-GB" sz="2400" dirty="0" smtClean="0">
                <a:solidFill>
                  <a:srgbClr val="4472C4">
                    <a:lumMod val="75000"/>
                  </a:srgbClr>
                </a:solidFill>
                <a:latin typeface="Calibri Light" panose="020F0302020204030204"/>
              </a:rPr>
              <a:t>(NTP 4)</a:t>
            </a:r>
          </a:p>
          <a:p>
            <a:pPr marL="457200" indent="-457200">
              <a:buClr>
                <a:srgbClr val="FF6600"/>
              </a:buClr>
              <a:buSzPct val="58000"/>
              <a:buFont typeface="Wingdings" panose="05000000000000000000" pitchFamily="2" charset="2"/>
              <a:buChar char="à"/>
            </a:pPr>
            <a:r>
              <a:rPr lang="en-GB" sz="2400" dirty="0" smtClean="0">
                <a:solidFill>
                  <a:srgbClr val="4472C4">
                    <a:lumMod val="75000"/>
                  </a:srgbClr>
                </a:solidFill>
                <a:latin typeface="Calibri Light" panose="020F0302020204030204"/>
              </a:rPr>
              <a:t>Evacuating more spectrum to be allocated to commercial telecommunications services</a:t>
            </a:r>
          </a:p>
          <a:p>
            <a:pPr marL="457200" indent="-457200">
              <a:buClr>
                <a:srgbClr val="FF6600"/>
              </a:buClr>
              <a:buSzPct val="58000"/>
              <a:buFont typeface="Wingdings" panose="05000000000000000000" pitchFamily="2" charset="2"/>
              <a:buChar char="à"/>
            </a:pPr>
            <a:r>
              <a:rPr lang="en-GB" sz="2400" dirty="0" smtClean="0">
                <a:solidFill>
                  <a:srgbClr val="4472C4">
                    <a:lumMod val="75000"/>
                  </a:srgbClr>
                </a:solidFill>
                <a:latin typeface="Calibri Light" panose="020F0302020204030204"/>
              </a:rPr>
              <a:t>Clearly </a:t>
            </a:r>
            <a:r>
              <a:rPr lang="en-GB" sz="2400" dirty="0">
                <a:solidFill>
                  <a:srgbClr val="4472C4">
                    <a:lumMod val="75000"/>
                  </a:srgbClr>
                </a:solidFill>
                <a:latin typeface="Calibri Light" panose="020F0302020204030204"/>
              </a:rPr>
              <a:t>identified processes for assignment of the appropriate </a:t>
            </a:r>
            <a:r>
              <a:rPr lang="en-GB" sz="2400" dirty="0" smtClean="0">
                <a:solidFill>
                  <a:srgbClr val="4472C4">
                    <a:lumMod val="75000"/>
                  </a:srgbClr>
                </a:solidFill>
                <a:latin typeface="Calibri Light" panose="020F0302020204030204"/>
              </a:rPr>
              <a:t>bands in </a:t>
            </a:r>
            <a:r>
              <a:rPr lang="en-GB" sz="2400" dirty="0">
                <a:solidFill>
                  <a:srgbClr val="4472C4">
                    <a:lumMod val="75000"/>
                  </a:srgbClr>
                </a:solidFill>
                <a:latin typeface="Calibri Light" panose="020F0302020204030204"/>
              </a:rPr>
              <a:t>order to support the continued evolution of, and demand for, mobile data </a:t>
            </a:r>
            <a:r>
              <a:rPr lang="en-GB" sz="2400" dirty="0" smtClean="0">
                <a:solidFill>
                  <a:srgbClr val="4472C4">
                    <a:lumMod val="75000"/>
                  </a:srgbClr>
                </a:solidFill>
                <a:latin typeface="Calibri Light" panose="020F0302020204030204"/>
              </a:rPr>
              <a:t>services</a:t>
            </a:r>
          </a:p>
          <a:p>
            <a:pPr marL="457200" indent="-457200">
              <a:buClr>
                <a:srgbClr val="FF6600"/>
              </a:buClr>
              <a:buSzPct val="58000"/>
              <a:buFont typeface="Wingdings" panose="05000000000000000000" pitchFamily="2" charset="2"/>
              <a:buChar char="à"/>
            </a:pPr>
            <a:r>
              <a:rPr lang="en-GB" sz="2400" dirty="0" smtClean="0">
                <a:solidFill>
                  <a:srgbClr val="4472C4">
                    <a:lumMod val="75000"/>
                  </a:srgbClr>
                </a:solidFill>
                <a:latin typeface="Calibri Light" panose="020F0302020204030204"/>
              </a:rPr>
              <a:t>Valuable </a:t>
            </a:r>
            <a:r>
              <a:rPr lang="en-GB" sz="2400" dirty="0">
                <a:solidFill>
                  <a:srgbClr val="4472C4">
                    <a:lumMod val="75000"/>
                  </a:srgbClr>
                </a:solidFill>
                <a:latin typeface="Calibri Light" panose="020F0302020204030204"/>
              </a:rPr>
              <a:t>spectrum resources are assigned and utilised efficiently</a:t>
            </a:r>
            <a:endParaRPr lang="en-GB" sz="2400" dirty="0" smtClean="0">
              <a:solidFill>
                <a:srgbClr val="4472C4">
                  <a:lumMod val="75000"/>
                </a:srgbClr>
              </a:solidFill>
              <a:latin typeface="Calibri Light" panose="020F0302020204030204"/>
            </a:endParaRPr>
          </a:p>
          <a:p>
            <a:pPr marL="457200" indent="-457200">
              <a:buClr>
                <a:srgbClr val="FF6600"/>
              </a:buClr>
              <a:buSzPct val="58000"/>
              <a:buFont typeface="Wingdings" panose="05000000000000000000" pitchFamily="2" charset="2"/>
              <a:buChar char="à"/>
            </a:pPr>
            <a:r>
              <a:rPr lang="en-GB" sz="2400" dirty="0" smtClean="0">
                <a:solidFill>
                  <a:srgbClr val="4472C4">
                    <a:lumMod val="75000"/>
                  </a:srgbClr>
                </a:solidFill>
                <a:latin typeface="Calibri Light" panose="020F0302020204030204"/>
              </a:rPr>
              <a:t>Encouraging operators to deploy State of Art mobile technologies</a:t>
            </a:r>
          </a:p>
          <a:p>
            <a:pPr marL="457200" indent="-457200">
              <a:buClr>
                <a:srgbClr val="FF6600"/>
              </a:buClr>
              <a:buSzPct val="58000"/>
              <a:buFont typeface="Wingdings" panose="05000000000000000000" pitchFamily="2" charset="2"/>
              <a:buChar char="à"/>
            </a:pPr>
            <a:r>
              <a:rPr lang="en-GB" sz="2400" dirty="0" smtClean="0">
                <a:solidFill>
                  <a:srgbClr val="4472C4">
                    <a:lumMod val="75000"/>
                  </a:srgbClr>
                </a:solidFill>
                <a:latin typeface="Calibri Light" panose="020F0302020204030204"/>
              </a:rPr>
              <a:t>Monitoring </a:t>
            </a:r>
            <a:r>
              <a:rPr lang="en-GB" sz="2400" dirty="0">
                <a:solidFill>
                  <a:srgbClr val="4472C4">
                    <a:lumMod val="75000"/>
                  </a:srgbClr>
                </a:solidFill>
                <a:latin typeface="Calibri Light" panose="020F0302020204030204"/>
              </a:rPr>
              <a:t>the </a:t>
            </a:r>
            <a:r>
              <a:rPr lang="en-GB" sz="2400" dirty="0" err="1" smtClean="0">
                <a:solidFill>
                  <a:srgbClr val="4472C4">
                    <a:lumMod val="75000"/>
                  </a:srgbClr>
                </a:solidFill>
                <a:latin typeface="Calibri Light" panose="020F0302020204030204"/>
              </a:rPr>
              <a:t>QoS</a:t>
            </a:r>
            <a:r>
              <a:rPr lang="en-GB" sz="2400" dirty="0" smtClean="0">
                <a:solidFill>
                  <a:srgbClr val="4472C4">
                    <a:lumMod val="75000"/>
                  </a:srgbClr>
                </a:solidFill>
                <a:latin typeface="Calibri Light" panose="020F0302020204030204"/>
              </a:rPr>
              <a:t> </a:t>
            </a:r>
            <a:r>
              <a:rPr lang="en-GB" sz="2400" dirty="0">
                <a:solidFill>
                  <a:srgbClr val="4472C4">
                    <a:lumMod val="75000"/>
                  </a:srgbClr>
                </a:solidFill>
                <a:latin typeface="Calibri Light" panose="020F0302020204030204"/>
              </a:rPr>
              <a:t>of the operators on a regular basis and </a:t>
            </a:r>
            <a:r>
              <a:rPr lang="en-GB" sz="2400" dirty="0" smtClean="0">
                <a:solidFill>
                  <a:srgbClr val="4472C4">
                    <a:lumMod val="75000"/>
                  </a:srgbClr>
                </a:solidFill>
                <a:latin typeface="Calibri Light" panose="020F0302020204030204"/>
              </a:rPr>
              <a:t>sharing them with consumers</a:t>
            </a:r>
          </a:p>
          <a:p>
            <a:pPr marL="457200" indent="-457200">
              <a:buClr>
                <a:srgbClr val="FF6600"/>
              </a:buClr>
              <a:buSzPct val="58000"/>
              <a:buFont typeface="Wingdings" panose="05000000000000000000" pitchFamily="2" charset="2"/>
              <a:buChar char="à"/>
            </a:pPr>
            <a:r>
              <a:rPr lang="en-GB" sz="2400" dirty="0">
                <a:solidFill>
                  <a:srgbClr val="4472C4">
                    <a:lumMod val="75000"/>
                  </a:srgbClr>
                </a:solidFill>
                <a:latin typeface="Calibri Light" panose="020F0302020204030204"/>
              </a:rPr>
              <a:t>According to the world economic forum in </a:t>
            </a:r>
            <a:r>
              <a:rPr lang="en-GB" sz="2400" dirty="0" smtClean="0">
                <a:solidFill>
                  <a:srgbClr val="4472C4">
                    <a:lumMod val="75000"/>
                  </a:srgbClr>
                </a:solidFill>
                <a:latin typeface="Calibri Light" panose="020F0302020204030204"/>
              </a:rPr>
              <a:t>2016, </a:t>
            </a:r>
            <a:r>
              <a:rPr lang="en-GB" sz="2400" dirty="0">
                <a:solidFill>
                  <a:srgbClr val="4472C4">
                    <a:lumMod val="75000"/>
                  </a:srgbClr>
                </a:solidFill>
                <a:latin typeface="Calibri Light" panose="020F0302020204030204"/>
              </a:rPr>
              <a:t>Bahrain is </a:t>
            </a:r>
            <a:r>
              <a:rPr lang="en-GB" sz="2400" dirty="0" smtClean="0">
                <a:solidFill>
                  <a:srgbClr val="4472C4">
                    <a:lumMod val="75000"/>
                  </a:srgbClr>
                </a:solidFill>
                <a:latin typeface="Calibri Light" panose="020F0302020204030204"/>
              </a:rPr>
              <a:t>1</a:t>
            </a:r>
            <a:r>
              <a:rPr lang="en-GB" sz="2400" baseline="30000" dirty="0" smtClean="0">
                <a:solidFill>
                  <a:srgbClr val="4472C4">
                    <a:lumMod val="75000"/>
                  </a:srgbClr>
                </a:solidFill>
                <a:latin typeface="Calibri Light" panose="020F0302020204030204"/>
              </a:rPr>
              <a:t>st</a:t>
            </a:r>
            <a:r>
              <a:rPr lang="en-GB" sz="2400" dirty="0" smtClean="0">
                <a:solidFill>
                  <a:srgbClr val="4472C4">
                    <a:lumMod val="75000"/>
                  </a:srgbClr>
                </a:solidFill>
                <a:latin typeface="Calibri Light" panose="020F0302020204030204"/>
              </a:rPr>
              <a:t> globally </a:t>
            </a:r>
            <a:r>
              <a:rPr lang="en-GB" sz="2400" dirty="0">
                <a:solidFill>
                  <a:srgbClr val="4472C4">
                    <a:lumMod val="75000"/>
                  </a:srgbClr>
                </a:solidFill>
                <a:latin typeface="Calibri Light" panose="020F0302020204030204"/>
              </a:rPr>
              <a:t>in mobile network </a:t>
            </a:r>
            <a:r>
              <a:rPr lang="en-GB" sz="2400" dirty="0" smtClean="0">
                <a:solidFill>
                  <a:srgbClr val="4472C4">
                    <a:lumMod val="75000"/>
                  </a:srgbClr>
                </a:solidFill>
                <a:latin typeface="Calibri Light" panose="020F0302020204030204"/>
              </a:rPr>
              <a:t>coverage, 4</a:t>
            </a:r>
            <a:r>
              <a:rPr lang="en-GB" sz="2400" baseline="30000" dirty="0" smtClean="0">
                <a:solidFill>
                  <a:srgbClr val="4472C4">
                    <a:lumMod val="75000"/>
                  </a:srgbClr>
                </a:solidFill>
                <a:latin typeface="Calibri Light" panose="020F0302020204030204"/>
              </a:rPr>
              <a:t>th</a:t>
            </a:r>
            <a:r>
              <a:rPr lang="en-GB" sz="2400" dirty="0" smtClean="0">
                <a:solidFill>
                  <a:srgbClr val="4472C4">
                    <a:lumMod val="75000"/>
                  </a:srgbClr>
                </a:solidFill>
                <a:latin typeface="Calibri Light" panose="020F0302020204030204"/>
              </a:rPr>
              <a:t> globally </a:t>
            </a:r>
            <a:r>
              <a:rPr lang="en-GB" sz="2400" dirty="0">
                <a:solidFill>
                  <a:srgbClr val="4472C4">
                    <a:lumMod val="75000"/>
                  </a:srgbClr>
                </a:solidFill>
                <a:latin typeface="Calibri Light" panose="020F0302020204030204"/>
              </a:rPr>
              <a:t>in mobile broadband </a:t>
            </a:r>
            <a:r>
              <a:rPr lang="en-GB" sz="2400" dirty="0" smtClean="0">
                <a:solidFill>
                  <a:srgbClr val="4472C4">
                    <a:lumMod val="75000"/>
                  </a:srgbClr>
                </a:solidFill>
                <a:latin typeface="Calibri Light" panose="020F0302020204030204"/>
              </a:rPr>
              <a:t>subscription </a:t>
            </a:r>
            <a:r>
              <a:rPr lang="en-GB" sz="2400" dirty="0">
                <a:solidFill>
                  <a:srgbClr val="4472C4">
                    <a:lumMod val="75000"/>
                  </a:srgbClr>
                </a:solidFill>
                <a:latin typeface="Calibri Light" panose="020F0302020204030204"/>
              </a:rPr>
              <a:t>and </a:t>
            </a:r>
            <a:r>
              <a:rPr lang="en-GB" sz="2400" dirty="0" smtClean="0">
                <a:solidFill>
                  <a:srgbClr val="4472C4">
                    <a:lumMod val="75000"/>
                  </a:srgbClr>
                </a:solidFill>
                <a:latin typeface="Calibri Light" panose="020F0302020204030204"/>
              </a:rPr>
              <a:t>5</a:t>
            </a:r>
            <a:r>
              <a:rPr lang="en-GB" sz="2400" baseline="30000" dirty="0" smtClean="0">
                <a:solidFill>
                  <a:srgbClr val="4472C4">
                    <a:lumMod val="75000"/>
                  </a:srgbClr>
                </a:solidFill>
                <a:latin typeface="Calibri Light" panose="020F0302020204030204"/>
              </a:rPr>
              <a:t>th</a:t>
            </a:r>
            <a:r>
              <a:rPr lang="en-GB" sz="2400" dirty="0" smtClean="0">
                <a:solidFill>
                  <a:srgbClr val="4472C4">
                    <a:lumMod val="75000"/>
                  </a:srgbClr>
                </a:solidFill>
                <a:latin typeface="Calibri Light" panose="020F0302020204030204"/>
              </a:rPr>
              <a:t> globally </a:t>
            </a:r>
            <a:r>
              <a:rPr lang="en-GB" sz="2400" dirty="0">
                <a:solidFill>
                  <a:srgbClr val="4472C4">
                    <a:lumMod val="75000"/>
                  </a:srgbClr>
                </a:solidFill>
                <a:latin typeface="Calibri Light" panose="020F0302020204030204"/>
              </a:rPr>
              <a:t>in mobile phone subscriptions by percentage.</a:t>
            </a:r>
            <a:endParaRPr lang="en-GB" sz="2400" dirty="0" smtClean="0">
              <a:solidFill>
                <a:srgbClr val="4472C4">
                  <a:lumMod val="75000"/>
                </a:srgbClr>
              </a:solidFill>
              <a:latin typeface="Calibri Light" panose="020F0302020204030204"/>
            </a:endParaRPr>
          </a:p>
          <a:p>
            <a:pPr marL="457200" indent="-457200">
              <a:buClr>
                <a:srgbClr val="FF6600"/>
              </a:buClr>
              <a:buSzPct val="58000"/>
              <a:buFont typeface="Wingdings" panose="05000000000000000000" pitchFamily="2" charset="2"/>
              <a:buChar char="à"/>
            </a:pPr>
            <a:endParaRPr lang="en-GB" dirty="0" smtClean="0">
              <a:solidFill>
                <a:srgbClr val="4472C4">
                  <a:lumMod val="75000"/>
                </a:srgbClr>
              </a:solidFill>
              <a:latin typeface="Calibri Light" panose="020F0302020204030204"/>
            </a:endParaRPr>
          </a:p>
        </p:txBody>
      </p:sp>
    </p:spTree>
    <p:extLst>
      <p:ext uri="{BB962C8B-B14F-4D97-AF65-F5344CB8AC3E}">
        <p14:creationId xmlns:p14="http://schemas.microsoft.com/office/powerpoint/2010/main" val="3868206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67666" y="1401762"/>
            <a:ext cx="6883400" cy="3975455"/>
          </a:xfrm>
        </p:spPr>
        <p:txBody>
          <a:bodyPr>
            <a:normAutofit/>
          </a:bodyPr>
          <a:lstStyle/>
          <a:p>
            <a:r>
              <a:rPr lang="en-US" dirty="0" smtClean="0"/>
              <a:t>Thank you!</a:t>
            </a:r>
            <a:br>
              <a:rPr lang="en-US" dirty="0" smtClean="0"/>
            </a:br>
            <a:r>
              <a:rPr lang="en-US" dirty="0"/>
              <a:t/>
            </a:r>
            <a:br>
              <a:rPr lang="en-US" dirty="0"/>
            </a:br>
            <a:r>
              <a:rPr lang="en-US" dirty="0" smtClean="0"/>
              <a:t>Any Questions?</a:t>
            </a:r>
            <a:br>
              <a:rPr lang="en-US" dirty="0" smtClean="0"/>
            </a:br>
            <a:endParaRPr lang="en-US" dirty="0"/>
          </a:p>
        </p:txBody>
      </p:sp>
    </p:spTree>
    <p:extLst>
      <p:ext uri="{BB962C8B-B14F-4D97-AF65-F5344CB8AC3E}">
        <p14:creationId xmlns:p14="http://schemas.microsoft.com/office/powerpoint/2010/main" val="41668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dirty="0">
              <a:solidFill>
                <a:prstClr val="black">
                  <a:tint val="75000"/>
                </a:prstClr>
              </a:solidFill>
            </a:endParaRPr>
          </a:p>
        </p:txBody>
      </p:sp>
      <p:sp>
        <p:nvSpPr>
          <p:cNvPr id="4" name="Footer Placeholder 3"/>
          <p:cNvSpPr>
            <a:spLocks noGrp="1"/>
          </p:cNvSpPr>
          <p:nvPr>
            <p:ph type="ftr" sz="quarter" idx="11"/>
          </p:nvPr>
        </p:nvSpPr>
        <p:spPr>
          <a:xfrm>
            <a:off x="4038600" y="6356350"/>
            <a:ext cx="4757670" cy="365125"/>
          </a:xfrm>
        </p:spPr>
        <p:txBody>
          <a:bodyPr/>
          <a:lstStyle/>
          <a:p>
            <a:r>
              <a:rPr lang="en-GB" dirty="0">
                <a:solidFill>
                  <a:srgbClr val="4472C4">
                    <a:lumMod val="75000"/>
                  </a:srgbClr>
                </a:solidFill>
              </a:rPr>
              <a:t>5G Networks and its Applications</a:t>
            </a:r>
            <a:endParaRPr lang="en-US" dirty="0">
              <a:solidFill>
                <a:srgbClr val="4472C4">
                  <a:lumMod val="75000"/>
                </a:srgb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2</a:t>
            </a:fld>
            <a:endParaRPr lang="en-US" dirty="0">
              <a:solidFill>
                <a:prstClr val="white"/>
              </a:solidFill>
            </a:endParaRPr>
          </a:p>
        </p:txBody>
      </p:sp>
      <p:sp>
        <p:nvSpPr>
          <p:cNvPr id="10" name="Title 9"/>
          <p:cNvSpPr>
            <a:spLocks noGrp="1"/>
          </p:cNvSpPr>
          <p:nvPr>
            <p:ph type="title"/>
          </p:nvPr>
        </p:nvSpPr>
        <p:spPr/>
        <p:txBody>
          <a:bodyPr>
            <a:normAutofit/>
          </a:bodyPr>
          <a:lstStyle/>
          <a:p>
            <a:r>
              <a:rPr lang="en-US" sz="5400" b="1" dirty="0" smtClean="0">
                <a:solidFill>
                  <a:schemeClr val="accent6"/>
                </a:solidFill>
                <a:effectLst>
                  <a:outerShdw blurRad="38100" dist="38100" dir="2700000" algn="tl">
                    <a:srgbClr val="000000">
                      <a:alpha val="43137"/>
                    </a:srgbClr>
                  </a:outerShdw>
                </a:effectLst>
              </a:rPr>
              <a:t>Agenda</a:t>
            </a:r>
            <a:endParaRPr lang="en-US" sz="5400" b="1" dirty="0">
              <a:solidFill>
                <a:schemeClr val="accent6"/>
              </a:solidFill>
              <a:effectLst>
                <a:outerShdw blurRad="38100" dist="38100" dir="2700000" algn="tl">
                  <a:srgbClr val="000000">
                    <a:alpha val="43137"/>
                  </a:srgbClr>
                </a:outerShdw>
              </a:effectLst>
            </a:endParaRPr>
          </a:p>
        </p:txBody>
      </p:sp>
      <p:sp>
        <p:nvSpPr>
          <p:cNvPr id="2" name="TextBox 1"/>
          <p:cNvSpPr txBox="1"/>
          <p:nvPr/>
        </p:nvSpPr>
        <p:spPr>
          <a:xfrm>
            <a:off x="708339" y="1690688"/>
            <a:ext cx="11037193" cy="3108543"/>
          </a:xfrm>
          <a:prstGeom prst="rect">
            <a:avLst/>
          </a:prstGeom>
          <a:noFill/>
        </p:spPr>
        <p:txBody>
          <a:bodyPr wrap="square" rtlCol="0">
            <a:spAutoFit/>
          </a:bodyPr>
          <a:lstStyle/>
          <a:p>
            <a:pPr marL="457200" indent="-457200">
              <a:buClr>
                <a:srgbClr val="FF6600"/>
              </a:buClr>
              <a:buFont typeface="Wingdings" panose="05000000000000000000" pitchFamily="2" charset="2"/>
              <a:buChar char="v"/>
            </a:pPr>
            <a:r>
              <a:rPr lang="en-GB" sz="2800" b="1" dirty="0" smtClean="0">
                <a:solidFill>
                  <a:srgbClr val="4472C4">
                    <a:lumMod val="75000"/>
                  </a:srgbClr>
                </a:solidFill>
                <a:latin typeface="Calibri Light" panose="020F0302020204030204"/>
              </a:rPr>
              <a:t>Mobile </a:t>
            </a:r>
            <a:r>
              <a:rPr lang="en-GB" sz="2800" b="1" dirty="0">
                <a:solidFill>
                  <a:srgbClr val="4472C4">
                    <a:lumMod val="75000"/>
                  </a:srgbClr>
                </a:solidFill>
                <a:latin typeface="Calibri Light" panose="020F0302020204030204"/>
              </a:rPr>
              <a:t>Technology Evolution </a:t>
            </a:r>
          </a:p>
          <a:p>
            <a:pPr marL="457200" indent="-457200">
              <a:buClr>
                <a:srgbClr val="FF6600"/>
              </a:buClr>
              <a:buSzPct val="100000"/>
              <a:buFont typeface="Wingdings" panose="05000000000000000000" pitchFamily="2" charset="2"/>
              <a:buChar char="v"/>
            </a:pPr>
            <a:r>
              <a:rPr lang="en-GB" sz="2800" b="1" dirty="0">
                <a:solidFill>
                  <a:srgbClr val="4472C4">
                    <a:lumMod val="75000"/>
                  </a:srgbClr>
                </a:solidFill>
                <a:latin typeface="Calibri Light" panose="020F0302020204030204"/>
              </a:rPr>
              <a:t>What is 5G?</a:t>
            </a:r>
          </a:p>
          <a:p>
            <a:pPr marL="457200" indent="-457200">
              <a:buClr>
                <a:srgbClr val="FF6600"/>
              </a:buClr>
              <a:buSzPct val="100000"/>
              <a:buFont typeface="Wingdings" panose="05000000000000000000" pitchFamily="2" charset="2"/>
              <a:buChar char="v"/>
            </a:pPr>
            <a:r>
              <a:rPr lang="en-GB" sz="2800" b="1" dirty="0">
                <a:solidFill>
                  <a:srgbClr val="4472C4">
                    <a:lumMod val="75000"/>
                  </a:srgbClr>
                </a:solidFill>
                <a:latin typeface="Calibri Light" panose="020F0302020204030204"/>
              </a:rPr>
              <a:t>Why is 5G different</a:t>
            </a:r>
            <a:r>
              <a:rPr lang="en-GB" sz="2800" b="1" dirty="0" smtClean="0">
                <a:solidFill>
                  <a:srgbClr val="4472C4">
                    <a:lumMod val="75000"/>
                  </a:srgbClr>
                </a:solidFill>
                <a:latin typeface="Calibri Light" panose="020F0302020204030204"/>
              </a:rPr>
              <a:t>?</a:t>
            </a:r>
          </a:p>
          <a:p>
            <a:pPr marL="457200" indent="-457200">
              <a:buClr>
                <a:srgbClr val="FF6600"/>
              </a:buClr>
              <a:buSzPct val="100000"/>
              <a:buFont typeface="Wingdings" panose="05000000000000000000" pitchFamily="2" charset="2"/>
              <a:buChar char="v"/>
            </a:pPr>
            <a:r>
              <a:rPr lang="en-GB" sz="2800" b="1" dirty="0" smtClean="0">
                <a:solidFill>
                  <a:srgbClr val="4472C4">
                    <a:lumMod val="75000"/>
                  </a:srgbClr>
                </a:solidFill>
                <a:latin typeface="Calibri Light" panose="020F0302020204030204"/>
              </a:rPr>
              <a:t>5G Applications </a:t>
            </a:r>
            <a:endParaRPr lang="en-GB" sz="2800" b="1" dirty="0">
              <a:solidFill>
                <a:srgbClr val="4472C4">
                  <a:lumMod val="75000"/>
                </a:srgbClr>
              </a:solidFill>
              <a:latin typeface="Calibri Light" panose="020F0302020204030204"/>
            </a:endParaRPr>
          </a:p>
          <a:p>
            <a:pPr marL="457200" indent="-457200">
              <a:buClr>
                <a:srgbClr val="FF6600"/>
              </a:buClr>
              <a:buSzPct val="100000"/>
              <a:buFont typeface="Wingdings" panose="05000000000000000000" pitchFamily="2" charset="2"/>
              <a:buChar char="v"/>
            </a:pPr>
            <a:r>
              <a:rPr lang="en-GB" sz="2800" b="1" dirty="0" smtClean="0">
                <a:solidFill>
                  <a:srgbClr val="4472C4">
                    <a:lumMod val="75000"/>
                  </a:srgbClr>
                </a:solidFill>
                <a:latin typeface="Calibri Light" panose="020F0302020204030204"/>
              </a:rPr>
              <a:t>Drivers </a:t>
            </a:r>
            <a:r>
              <a:rPr lang="en-GB" sz="2800" b="1" dirty="0">
                <a:solidFill>
                  <a:srgbClr val="4472C4">
                    <a:lumMod val="75000"/>
                  </a:srgbClr>
                </a:solidFill>
                <a:latin typeface="Calibri Light" panose="020F0302020204030204"/>
              </a:rPr>
              <a:t>and Opportunities</a:t>
            </a:r>
          </a:p>
          <a:p>
            <a:pPr marL="457200" indent="-457200">
              <a:buClr>
                <a:srgbClr val="FF6600"/>
              </a:buClr>
              <a:buSzPct val="100000"/>
              <a:buFont typeface="Wingdings" panose="05000000000000000000" pitchFamily="2" charset="2"/>
              <a:buChar char="v"/>
            </a:pPr>
            <a:r>
              <a:rPr lang="en-GB" sz="2800" b="1" dirty="0">
                <a:solidFill>
                  <a:srgbClr val="4472C4">
                    <a:lumMod val="75000"/>
                  </a:srgbClr>
                </a:solidFill>
                <a:latin typeface="Calibri Light" panose="020F0302020204030204"/>
              </a:rPr>
              <a:t>Spectrum Availability </a:t>
            </a:r>
          </a:p>
          <a:p>
            <a:pPr marL="457200" indent="-457200">
              <a:buClr>
                <a:srgbClr val="FF6600"/>
              </a:buClr>
              <a:buSzPct val="100000"/>
              <a:buFont typeface="Wingdings" panose="05000000000000000000" pitchFamily="2" charset="2"/>
              <a:buChar char="v"/>
            </a:pPr>
            <a:r>
              <a:rPr lang="en-GB" sz="2800" b="1" dirty="0" smtClean="0">
                <a:solidFill>
                  <a:srgbClr val="4472C4">
                    <a:lumMod val="75000"/>
                  </a:srgbClr>
                </a:solidFill>
                <a:latin typeface="Calibri Light" panose="020F0302020204030204"/>
              </a:rPr>
              <a:t>5G</a:t>
            </a:r>
            <a:r>
              <a:rPr lang="en-GB" sz="2800" b="1" dirty="0">
                <a:solidFill>
                  <a:srgbClr val="4472C4">
                    <a:lumMod val="75000"/>
                  </a:srgbClr>
                </a:solidFill>
                <a:latin typeface="Calibri Light" panose="020F0302020204030204"/>
              </a:rPr>
              <a:t>, when? Is it soon?!</a:t>
            </a:r>
          </a:p>
        </p:txBody>
      </p:sp>
    </p:spTree>
    <p:extLst>
      <p:ext uri="{BB962C8B-B14F-4D97-AF65-F5344CB8AC3E}">
        <p14:creationId xmlns:p14="http://schemas.microsoft.com/office/powerpoint/2010/main" val="2715733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buClr>
                <a:srgbClr val="FF6600"/>
              </a:buClr>
            </a:pPr>
            <a:r>
              <a:rPr lang="en-US" sz="3200" b="1" dirty="0">
                <a:solidFill>
                  <a:schemeClr val="accent6"/>
                </a:solidFill>
                <a:effectLst>
                  <a:outerShdw blurRad="38100" dist="38100" dir="2700000" algn="tl">
                    <a:srgbClr val="000000">
                      <a:alpha val="43137"/>
                    </a:srgbClr>
                  </a:outerShdw>
                </a:effectLst>
              </a:rPr>
              <a:t>Living in a Digital Economy</a:t>
            </a: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GB" dirty="0">
                <a:solidFill>
                  <a:srgbClr val="4472C4">
                    <a:lumMod val="75000"/>
                  </a:srgbClr>
                </a:solidFill>
              </a:rPr>
              <a:t>5G Networks and its </a:t>
            </a:r>
            <a:r>
              <a:rPr lang="en-GB" dirty="0" smtClean="0">
                <a:solidFill>
                  <a:srgbClr val="4472C4">
                    <a:lumMod val="75000"/>
                  </a:srgbClr>
                </a:solidFill>
              </a:rPr>
              <a:t>Applications</a:t>
            </a:r>
            <a:endParaRPr lang="en-US" dirty="0">
              <a:solidFill>
                <a:srgbClr val="4472C4">
                  <a:lumMod val="75000"/>
                </a:srgb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3</a:t>
            </a:fld>
            <a:endParaRPr lang="en-US">
              <a:solidFill>
                <a:prstClr val="white"/>
              </a:solidFill>
            </a:endParaRPr>
          </a:p>
        </p:txBody>
      </p:sp>
      <p:pic>
        <p:nvPicPr>
          <p:cNvPr id="6" name="Picture 5"/>
          <p:cNvPicPr>
            <a:picLocks noChangeAspect="1"/>
          </p:cNvPicPr>
          <p:nvPr/>
        </p:nvPicPr>
        <p:blipFill>
          <a:blip r:embed="rId2"/>
          <a:stretch>
            <a:fillRect/>
          </a:stretch>
        </p:blipFill>
        <p:spPr>
          <a:xfrm>
            <a:off x="347010" y="1969361"/>
            <a:ext cx="5738600" cy="3452817"/>
          </a:xfrm>
          <a:prstGeom prst="rect">
            <a:avLst/>
          </a:prstGeom>
          <a:ln>
            <a:noFill/>
          </a:ln>
          <a:effectLst>
            <a:softEdge rad="112500"/>
          </a:effectLst>
        </p:spPr>
      </p:pic>
      <p:pic>
        <p:nvPicPr>
          <p:cNvPr id="8" name="Picture 7"/>
          <p:cNvPicPr>
            <a:picLocks noChangeAspect="1"/>
          </p:cNvPicPr>
          <p:nvPr/>
        </p:nvPicPr>
        <p:blipFill>
          <a:blip r:embed="rId3"/>
          <a:stretch>
            <a:fillRect/>
          </a:stretch>
        </p:blipFill>
        <p:spPr>
          <a:xfrm>
            <a:off x="6291118" y="1690688"/>
            <a:ext cx="5377717" cy="3731491"/>
          </a:xfrm>
          <a:prstGeom prst="rect">
            <a:avLst/>
          </a:prstGeom>
        </p:spPr>
      </p:pic>
      <p:sp>
        <p:nvSpPr>
          <p:cNvPr id="9" name="Footer Placeholder 3"/>
          <p:cNvSpPr txBox="1">
            <a:spLocks/>
          </p:cNvSpPr>
          <p:nvPr/>
        </p:nvSpPr>
        <p:spPr>
          <a:xfrm>
            <a:off x="811407" y="5422178"/>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rgbClr val="FF6600"/>
                </a:solidFill>
              </a:rPr>
              <a:t>Source: TRA Bahrain- SAMENA workshop about strategic data mobility market</a:t>
            </a:r>
          </a:p>
        </p:txBody>
      </p:sp>
      <p:sp>
        <p:nvSpPr>
          <p:cNvPr id="10" name="Footer Placeholder 3"/>
          <p:cNvSpPr txBox="1">
            <a:spLocks/>
          </p:cNvSpPr>
          <p:nvPr/>
        </p:nvSpPr>
        <p:spPr>
          <a:xfrm>
            <a:off x="6291118" y="5412546"/>
            <a:ext cx="5233762"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solidFill>
                  <a:srgbClr val="FF6600"/>
                </a:solidFill>
              </a:rPr>
              <a:t>Source: EXELACOM</a:t>
            </a:r>
            <a:r>
              <a:rPr lang="en-US" dirty="0">
                <a:solidFill>
                  <a:srgbClr val="FF6600"/>
                </a:solidFill>
              </a:rPr>
              <a:t>: </a:t>
            </a:r>
            <a:r>
              <a:rPr lang="en-GB" dirty="0">
                <a:solidFill>
                  <a:srgbClr val="FF6600"/>
                </a:solidFill>
              </a:rPr>
              <a:t>WHAT HAPPENS IN ONE INTERNET MINUTE?, Feb 28, 2016</a:t>
            </a:r>
            <a:endParaRPr lang="en-US" dirty="0">
              <a:solidFill>
                <a:srgbClr val="FF6600"/>
              </a:solidFill>
            </a:endParaRPr>
          </a:p>
          <a:p>
            <a:pPr algn="l"/>
            <a:r>
              <a:rPr lang="en-US" dirty="0">
                <a:solidFill>
                  <a:srgbClr val="FF6600"/>
                </a:solidFill>
              </a:rPr>
              <a:t>https://goo.gl/mHzZBd</a:t>
            </a:r>
          </a:p>
        </p:txBody>
      </p:sp>
    </p:spTree>
    <p:extLst>
      <p:ext uri="{BB962C8B-B14F-4D97-AF65-F5344CB8AC3E}">
        <p14:creationId xmlns:p14="http://schemas.microsoft.com/office/powerpoint/2010/main" val="39358638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801838" y="1420074"/>
            <a:ext cx="9017391" cy="5177408"/>
          </a:xfrm>
          <a:prstGeom prst="rect">
            <a:avLst/>
          </a:prstGeom>
        </p:spPr>
      </p:pic>
      <p:sp>
        <p:nvSpPr>
          <p:cNvPr id="2" name="Title 1"/>
          <p:cNvSpPr>
            <a:spLocks noGrp="1"/>
          </p:cNvSpPr>
          <p:nvPr>
            <p:ph type="title"/>
          </p:nvPr>
        </p:nvSpPr>
        <p:spPr>
          <a:xfrm>
            <a:off x="633483" y="213598"/>
            <a:ext cx="10515600" cy="1325563"/>
          </a:xfrm>
        </p:spPr>
        <p:txBody>
          <a:bodyPr>
            <a:normAutofit/>
          </a:bodyPr>
          <a:lstStyle/>
          <a:p>
            <a:pPr>
              <a:buClr>
                <a:srgbClr val="FF6600"/>
              </a:buClr>
            </a:pPr>
            <a:r>
              <a:rPr lang="en-GB" sz="3200" b="1" dirty="0">
                <a:solidFill>
                  <a:schemeClr val="accent6"/>
                </a:solidFill>
                <a:effectLst>
                  <a:outerShdw blurRad="38100" dist="38100" dir="2700000" algn="tl">
                    <a:srgbClr val="000000">
                      <a:alpha val="43137"/>
                    </a:srgbClr>
                  </a:outerShdw>
                </a:effectLst>
              </a:rPr>
              <a:t>Evolution of Mobile Technology </a:t>
            </a: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4</a:t>
            </a:fld>
            <a:endParaRPr lang="en-US">
              <a:solidFill>
                <a:prstClr val="white"/>
              </a:solidFill>
            </a:endParaRPr>
          </a:p>
        </p:txBody>
      </p:sp>
      <p:sp>
        <p:nvSpPr>
          <p:cNvPr id="7" name="Footer Placeholder 3"/>
          <p:cNvSpPr>
            <a:spLocks noGrp="1"/>
          </p:cNvSpPr>
          <p:nvPr>
            <p:ph type="ftr" sz="quarter" idx="11"/>
          </p:nvPr>
        </p:nvSpPr>
        <p:spPr>
          <a:xfrm>
            <a:off x="4038600" y="6356350"/>
            <a:ext cx="4757670" cy="365125"/>
          </a:xfrm>
        </p:spPr>
        <p:txBody>
          <a:bodyPr/>
          <a:lstStyle/>
          <a:p>
            <a:r>
              <a:rPr lang="en-GB" dirty="0">
                <a:solidFill>
                  <a:srgbClr val="4472C4">
                    <a:lumMod val="75000"/>
                  </a:srgbClr>
                </a:solidFill>
              </a:rPr>
              <a:t>5G Networks and its Applications</a:t>
            </a:r>
            <a:endParaRPr lang="en-US" dirty="0">
              <a:solidFill>
                <a:srgbClr val="4472C4">
                  <a:lumMod val="75000"/>
                </a:srgbClr>
              </a:solidFill>
            </a:endParaRPr>
          </a:p>
        </p:txBody>
      </p:sp>
      <p:sp>
        <p:nvSpPr>
          <p:cNvPr id="8" name="Footer Placeholder 3"/>
          <p:cNvSpPr txBox="1">
            <a:spLocks/>
          </p:cNvSpPr>
          <p:nvPr/>
        </p:nvSpPr>
        <p:spPr>
          <a:xfrm>
            <a:off x="-76200" y="599122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rgbClr val="FF6600"/>
                </a:solidFill>
              </a:rPr>
              <a:t>Source: </a:t>
            </a:r>
            <a:r>
              <a:rPr lang="en-GB" dirty="0" err="1" smtClean="0">
                <a:solidFill>
                  <a:srgbClr val="FF6600"/>
                </a:solidFill>
              </a:rPr>
              <a:t>Dr.</a:t>
            </a:r>
            <a:r>
              <a:rPr lang="en-GB" dirty="0" smtClean="0">
                <a:solidFill>
                  <a:srgbClr val="FF6600"/>
                </a:solidFill>
              </a:rPr>
              <a:t> </a:t>
            </a:r>
            <a:r>
              <a:rPr lang="en-GB" dirty="0" err="1" smtClean="0">
                <a:solidFill>
                  <a:srgbClr val="FF6600"/>
                </a:solidFill>
              </a:rPr>
              <a:t>Fabricio</a:t>
            </a:r>
            <a:r>
              <a:rPr lang="en-GB" dirty="0" smtClean="0">
                <a:solidFill>
                  <a:srgbClr val="FF6600"/>
                </a:solidFill>
              </a:rPr>
              <a:t> Lira </a:t>
            </a:r>
            <a:r>
              <a:rPr lang="en-GB" dirty="0" err="1" smtClean="0">
                <a:solidFill>
                  <a:srgbClr val="FF6600"/>
                </a:solidFill>
              </a:rPr>
              <a:t>Figueiredo</a:t>
            </a:r>
            <a:endParaRPr lang="en-GB" dirty="0" smtClean="0">
              <a:solidFill>
                <a:srgbClr val="FF6600"/>
              </a:solidFill>
            </a:endParaRPr>
          </a:p>
          <a:p>
            <a:pPr algn="l"/>
            <a:r>
              <a:rPr lang="en-GB" dirty="0" smtClean="0">
                <a:solidFill>
                  <a:srgbClr val="FF6600"/>
                </a:solidFill>
              </a:rPr>
              <a:t>Wireless Division  Manager, </a:t>
            </a:r>
            <a:r>
              <a:rPr lang="en-GB" dirty="0" err="1" smtClean="0">
                <a:solidFill>
                  <a:srgbClr val="FF6600"/>
                </a:solidFill>
              </a:rPr>
              <a:t>CPqD</a:t>
            </a:r>
            <a:r>
              <a:rPr lang="en-GB" dirty="0" smtClean="0">
                <a:solidFill>
                  <a:srgbClr val="FF6600"/>
                </a:solidFill>
              </a:rPr>
              <a:t> </a:t>
            </a:r>
          </a:p>
        </p:txBody>
      </p:sp>
    </p:spTree>
    <p:extLst>
      <p:ext uri="{BB962C8B-B14F-4D97-AF65-F5344CB8AC3E}">
        <p14:creationId xmlns:p14="http://schemas.microsoft.com/office/powerpoint/2010/main" val="1325928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232069"/>
            <a:ext cx="10515600" cy="1325563"/>
          </a:xfrm>
        </p:spPr>
        <p:txBody>
          <a:bodyPr vert="horz" lIns="91440" tIns="45720" rIns="91440" bIns="45720" rtlCol="0" anchor="ctr">
            <a:normAutofit/>
          </a:bodyPr>
          <a:lstStyle/>
          <a:p>
            <a:pPr>
              <a:buClr>
                <a:srgbClr val="FF6600"/>
              </a:buClr>
            </a:pPr>
            <a:r>
              <a:rPr lang="en-GB" sz="3200" b="1" dirty="0">
                <a:solidFill>
                  <a:schemeClr val="accent6"/>
                </a:solidFill>
                <a:effectLst>
                  <a:outerShdw blurRad="38100" dist="38100" dir="2700000" algn="tl">
                    <a:srgbClr val="000000">
                      <a:alpha val="43137"/>
                    </a:srgbClr>
                  </a:outerShdw>
                </a:effectLst>
              </a:rPr>
              <a:t>What is 5G?</a:t>
            </a: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5</a:t>
            </a:fld>
            <a:endParaRPr lang="en-US">
              <a:solidFill>
                <a:prstClr val="white"/>
              </a:solidFill>
            </a:endParaRPr>
          </a:p>
        </p:txBody>
      </p:sp>
      <p:sp>
        <p:nvSpPr>
          <p:cNvPr id="7" name="Footer Placeholder 3"/>
          <p:cNvSpPr>
            <a:spLocks noGrp="1"/>
          </p:cNvSpPr>
          <p:nvPr>
            <p:ph type="ftr" sz="quarter" idx="11"/>
          </p:nvPr>
        </p:nvSpPr>
        <p:spPr>
          <a:xfrm>
            <a:off x="4038600" y="6356350"/>
            <a:ext cx="4757670" cy="365125"/>
          </a:xfrm>
        </p:spPr>
        <p:txBody>
          <a:bodyPr/>
          <a:lstStyle/>
          <a:p>
            <a:r>
              <a:rPr lang="en-GB" dirty="0">
                <a:solidFill>
                  <a:srgbClr val="4472C4">
                    <a:lumMod val="75000"/>
                  </a:srgbClr>
                </a:solidFill>
              </a:rPr>
              <a:t>5G Networks and its Applications</a:t>
            </a:r>
            <a:endParaRPr lang="en-US" dirty="0">
              <a:solidFill>
                <a:srgbClr val="4472C4">
                  <a:lumMod val="75000"/>
                </a:srgbClr>
              </a:solidFill>
            </a:endParaRPr>
          </a:p>
        </p:txBody>
      </p:sp>
      <p:sp>
        <p:nvSpPr>
          <p:cNvPr id="8" name="TextBox 7"/>
          <p:cNvSpPr txBox="1"/>
          <p:nvPr/>
        </p:nvSpPr>
        <p:spPr>
          <a:xfrm>
            <a:off x="624247" y="1429858"/>
            <a:ext cx="11037193" cy="830997"/>
          </a:xfrm>
          <a:prstGeom prst="rect">
            <a:avLst/>
          </a:prstGeom>
          <a:noFill/>
        </p:spPr>
        <p:txBody>
          <a:bodyPr wrap="square" rtlCol="0">
            <a:spAutoFit/>
          </a:bodyPr>
          <a:lstStyle/>
          <a:p>
            <a:pPr marL="457200" indent="-457200">
              <a:buClr>
                <a:srgbClr val="FF6600"/>
              </a:buClr>
              <a:buFont typeface="Arial" panose="020B0604020202020204" pitchFamily="34" charset="0"/>
              <a:buChar char="•"/>
            </a:pPr>
            <a:r>
              <a:rPr lang="en-GB" sz="2400" dirty="0" smtClean="0">
                <a:solidFill>
                  <a:srgbClr val="4472C4">
                    <a:lumMod val="75000"/>
                  </a:srgbClr>
                </a:solidFill>
                <a:latin typeface="Calibri Light" panose="020F0302020204030204"/>
              </a:rPr>
              <a:t>The next </a:t>
            </a:r>
            <a:r>
              <a:rPr lang="en-GB" sz="2400" dirty="0">
                <a:solidFill>
                  <a:srgbClr val="4472C4">
                    <a:lumMod val="75000"/>
                  </a:srgbClr>
                </a:solidFill>
                <a:latin typeface="Calibri Light" panose="020F0302020204030204"/>
              </a:rPr>
              <a:t>major phase of mobile telecommunications standards beyond the current 4G/IMT-Advanced standards</a:t>
            </a:r>
            <a:endParaRPr lang="en-GB" sz="2400" dirty="0" smtClean="0">
              <a:solidFill>
                <a:srgbClr val="4472C4">
                  <a:lumMod val="75000"/>
                </a:srgbClr>
              </a:solidFill>
              <a:latin typeface="Calibri Light" panose="020F0302020204030204"/>
            </a:endParaRPr>
          </a:p>
        </p:txBody>
      </p:sp>
      <p:sp>
        <p:nvSpPr>
          <p:cNvPr id="6" name="7-Point Star 5"/>
          <p:cNvSpPr/>
          <p:nvPr/>
        </p:nvSpPr>
        <p:spPr>
          <a:xfrm>
            <a:off x="4407092" y="2683881"/>
            <a:ext cx="3194714" cy="2501711"/>
          </a:xfrm>
          <a:prstGeom prst="star7">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n w="0"/>
                <a:solidFill>
                  <a:schemeClr val="accent1"/>
                </a:solidFill>
                <a:effectLst>
                  <a:outerShdw blurRad="38100" dist="25400" dir="5400000" algn="ctr" rotWithShape="0">
                    <a:srgbClr val="6E747A">
                      <a:alpha val="43000"/>
                    </a:srgbClr>
                  </a:outerShdw>
                </a:effectLst>
              </a:rPr>
              <a:t>5G Networks</a:t>
            </a:r>
            <a:endParaRPr lang="en-US" dirty="0">
              <a:ln w="0"/>
              <a:solidFill>
                <a:schemeClr val="accent1"/>
              </a:solidFill>
              <a:effectLst>
                <a:outerShdw blurRad="38100" dist="25400" dir="5400000" algn="ctr" rotWithShape="0">
                  <a:srgbClr val="6E747A">
                    <a:alpha val="43000"/>
                  </a:srgbClr>
                </a:outerShdw>
              </a:effectLst>
            </a:endParaRPr>
          </a:p>
        </p:txBody>
      </p:sp>
      <p:sp>
        <p:nvSpPr>
          <p:cNvPr id="9" name="TextBox 8"/>
          <p:cNvSpPr txBox="1"/>
          <p:nvPr/>
        </p:nvSpPr>
        <p:spPr>
          <a:xfrm>
            <a:off x="7305894" y="2779623"/>
            <a:ext cx="1719546" cy="646331"/>
          </a:xfrm>
          <a:prstGeom prst="rect">
            <a:avLst/>
          </a:prstGeom>
          <a:noFill/>
          <a:ln>
            <a:solidFill>
              <a:srgbClr val="FF6600"/>
            </a:solidFill>
          </a:ln>
        </p:spPr>
        <p:txBody>
          <a:bodyPr wrap="square" rtlCol="0">
            <a:spAutoFit/>
          </a:bodyPr>
          <a:lstStyle/>
          <a:p>
            <a:r>
              <a:rPr lang="en-US" dirty="0" smtClean="0"/>
              <a:t>Latency</a:t>
            </a:r>
          </a:p>
          <a:p>
            <a:r>
              <a:rPr lang="en-US" dirty="0" smtClean="0"/>
              <a:t> (air link) </a:t>
            </a:r>
            <a:r>
              <a:rPr lang="en-US" b="1" dirty="0" smtClean="0">
                <a:effectLst>
                  <a:outerShdw blurRad="38100" dist="38100" dir="2700000" algn="tl">
                    <a:srgbClr val="000000">
                      <a:alpha val="43137"/>
                    </a:srgbClr>
                  </a:outerShdw>
                </a:effectLst>
              </a:rPr>
              <a:t>&lt; 1 </a:t>
            </a:r>
            <a:r>
              <a:rPr lang="en-US" b="1" dirty="0" err="1" smtClean="0">
                <a:effectLst>
                  <a:outerShdw blurRad="38100" dist="38100" dir="2700000" algn="tl">
                    <a:srgbClr val="000000">
                      <a:alpha val="43137"/>
                    </a:srgbClr>
                  </a:outerShdw>
                </a:effectLst>
              </a:rPr>
              <a:t>ms</a:t>
            </a:r>
            <a:endParaRPr lang="en-US" b="1" dirty="0">
              <a:effectLst>
                <a:outerShdw blurRad="38100" dist="38100" dir="2700000" algn="tl">
                  <a:srgbClr val="000000">
                    <a:alpha val="43137"/>
                  </a:srgbClr>
                </a:outerShdw>
              </a:effectLst>
            </a:endParaRPr>
          </a:p>
        </p:txBody>
      </p:sp>
      <p:sp>
        <p:nvSpPr>
          <p:cNvPr id="11" name="TextBox 10"/>
          <p:cNvSpPr txBox="1"/>
          <p:nvPr/>
        </p:nvSpPr>
        <p:spPr>
          <a:xfrm>
            <a:off x="4263357" y="2304517"/>
            <a:ext cx="3482184" cy="369332"/>
          </a:xfrm>
          <a:prstGeom prst="rect">
            <a:avLst/>
          </a:prstGeom>
          <a:noFill/>
          <a:ln>
            <a:solidFill>
              <a:srgbClr val="FF6600"/>
            </a:solidFill>
          </a:ln>
        </p:spPr>
        <p:txBody>
          <a:bodyPr wrap="square" rtlCol="0">
            <a:spAutoFit/>
          </a:bodyPr>
          <a:lstStyle/>
          <a:p>
            <a:r>
              <a:rPr lang="en-US" dirty="0" smtClean="0"/>
              <a:t>Latency (device to core)</a:t>
            </a:r>
            <a:r>
              <a:rPr lang="en-US" b="1" dirty="0" smtClean="0">
                <a:effectLst>
                  <a:outerShdw blurRad="38100" dist="38100" dir="2700000" algn="tl">
                    <a:srgbClr val="000000">
                      <a:alpha val="43137"/>
                    </a:srgbClr>
                  </a:outerShdw>
                </a:effectLst>
              </a:rPr>
              <a:t> &lt; 10 </a:t>
            </a:r>
            <a:r>
              <a:rPr lang="en-US" b="1" dirty="0" err="1" smtClean="0">
                <a:effectLst>
                  <a:outerShdw blurRad="38100" dist="38100" dir="2700000" algn="tl">
                    <a:srgbClr val="000000">
                      <a:alpha val="43137"/>
                    </a:srgbClr>
                  </a:outerShdw>
                </a:effectLst>
              </a:rPr>
              <a:t>ms</a:t>
            </a:r>
            <a:endParaRPr lang="en-US" b="1" dirty="0">
              <a:effectLst>
                <a:outerShdw blurRad="38100" dist="38100" dir="2700000" algn="tl">
                  <a:srgbClr val="000000">
                    <a:alpha val="43137"/>
                  </a:srgbClr>
                </a:outerShdw>
              </a:effectLst>
            </a:endParaRPr>
          </a:p>
        </p:txBody>
      </p:sp>
      <p:sp>
        <p:nvSpPr>
          <p:cNvPr id="13" name="TextBox 12"/>
          <p:cNvSpPr txBox="1"/>
          <p:nvPr/>
        </p:nvSpPr>
        <p:spPr>
          <a:xfrm>
            <a:off x="7601806" y="3967923"/>
            <a:ext cx="2006221" cy="646331"/>
          </a:xfrm>
          <a:prstGeom prst="rect">
            <a:avLst/>
          </a:prstGeom>
          <a:noFill/>
          <a:ln>
            <a:solidFill>
              <a:srgbClr val="FF6600"/>
            </a:solidFill>
          </a:ln>
        </p:spPr>
        <p:txBody>
          <a:bodyPr wrap="square" rtlCol="0">
            <a:spAutoFit/>
          </a:bodyPr>
          <a:lstStyle/>
          <a:p>
            <a:r>
              <a:rPr lang="en-US" dirty="0" smtClean="0"/>
              <a:t>Connection Density </a:t>
            </a:r>
            <a:r>
              <a:rPr lang="en-US" b="1" dirty="0" smtClean="0">
                <a:effectLst>
                  <a:outerShdw blurRad="38100" dist="38100" dir="2700000" algn="tl">
                    <a:srgbClr val="000000">
                      <a:alpha val="43137"/>
                    </a:srgbClr>
                  </a:outerShdw>
                </a:effectLst>
              </a:rPr>
              <a:t>(100xLTE)</a:t>
            </a:r>
            <a:endParaRPr lang="en-US" b="1" dirty="0">
              <a:effectLst>
                <a:outerShdw blurRad="38100" dist="38100" dir="2700000" algn="tl">
                  <a:srgbClr val="000000">
                    <a:alpha val="43137"/>
                  </a:srgbClr>
                </a:outerShdw>
              </a:effectLst>
            </a:endParaRPr>
          </a:p>
        </p:txBody>
      </p:sp>
      <p:sp>
        <p:nvSpPr>
          <p:cNvPr id="14" name="TextBox 13"/>
          <p:cNvSpPr txBox="1"/>
          <p:nvPr/>
        </p:nvSpPr>
        <p:spPr>
          <a:xfrm>
            <a:off x="6483967" y="5193698"/>
            <a:ext cx="1474330" cy="646331"/>
          </a:xfrm>
          <a:prstGeom prst="rect">
            <a:avLst/>
          </a:prstGeom>
          <a:noFill/>
          <a:ln>
            <a:solidFill>
              <a:srgbClr val="FF6600"/>
            </a:solidFill>
          </a:ln>
        </p:spPr>
        <p:txBody>
          <a:bodyPr wrap="square" rtlCol="0">
            <a:spAutoFit/>
          </a:bodyPr>
          <a:lstStyle/>
          <a:p>
            <a:r>
              <a:rPr lang="en-US" dirty="0" smtClean="0"/>
              <a:t>Area Capacity</a:t>
            </a:r>
          </a:p>
          <a:p>
            <a:r>
              <a:rPr lang="en-US" b="1" dirty="0" smtClean="0">
                <a:effectLst>
                  <a:outerShdw blurRad="38100" dist="38100" dir="2700000" algn="tl">
                    <a:srgbClr val="000000">
                      <a:alpha val="43137"/>
                    </a:srgbClr>
                  </a:outerShdw>
                </a:effectLst>
              </a:rPr>
              <a:t>1Tbit/s/km</a:t>
            </a:r>
            <a:r>
              <a:rPr lang="en-US" b="1" baseline="30000" dirty="0" smtClean="0">
                <a:effectLst>
                  <a:outerShdw blurRad="38100" dist="38100" dir="2700000" algn="tl">
                    <a:srgbClr val="000000">
                      <a:alpha val="43137"/>
                    </a:srgbClr>
                  </a:outerShdw>
                </a:effectLst>
              </a:rPr>
              <a:t>2</a:t>
            </a:r>
            <a:endParaRPr lang="en-US" b="1" baseline="30000" dirty="0">
              <a:effectLst>
                <a:outerShdw blurRad="38100" dist="38100" dir="2700000" algn="tl">
                  <a:srgbClr val="000000">
                    <a:alpha val="43137"/>
                  </a:srgbClr>
                </a:outerShdw>
              </a:effectLst>
            </a:endParaRPr>
          </a:p>
        </p:txBody>
      </p:sp>
      <p:sp>
        <p:nvSpPr>
          <p:cNvPr id="15" name="TextBox 14"/>
          <p:cNvSpPr txBox="1"/>
          <p:nvPr/>
        </p:nvSpPr>
        <p:spPr>
          <a:xfrm>
            <a:off x="3949893" y="5193698"/>
            <a:ext cx="2014471" cy="646331"/>
          </a:xfrm>
          <a:prstGeom prst="rect">
            <a:avLst/>
          </a:prstGeom>
          <a:noFill/>
          <a:ln>
            <a:solidFill>
              <a:srgbClr val="FF6600"/>
            </a:solidFill>
          </a:ln>
        </p:spPr>
        <p:txBody>
          <a:bodyPr wrap="square" rtlCol="0">
            <a:spAutoFit/>
          </a:bodyPr>
          <a:lstStyle/>
          <a:p>
            <a:r>
              <a:rPr lang="en-US" dirty="0"/>
              <a:t>Spectrum Efficiency </a:t>
            </a:r>
            <a:r>
              <a:rPr lang="en-US" b="1" dirty="0">
                <a:effectLst>
                  <a:outerShdw blurRad="38100" dist="38100" dir="2700000" algn="tl">
                    <a:srgbClr val="000000">
                      <a:alpha val="43137"/>
                    </a:srgbClr>
                  </a:outerShdw>
                </a:effectLst>
              </a:rPr>
              <a:t>10bit/s/Hz/cell</a:t>
            </a:r>
            <a:endParaRPr lang="en-US" b="1" baseline="30000" dirty="0">
              <a:effectLst>
                <a:outerShdw blurRad="38100" dist="38100" dir="2700000" algn="tl">
                  <a:srgbClr val="000000">
                    <a:alpha val="43137"/>
                  </a:srgbClr>
                </a:outerShdw>
              </a:effectLst>
            </a:endParaRPr>
          </a:p>
        </p:txBody>
      </p:sp>
      <p:sp>
        <p:nvSpPr>
          <p:cNvPr id="16" name="TextBox 15"/>
          <p:cNvSpPr txBox="1"/>
          <p:nvPr/>
        </p:nvSpPr>
        <p:spPr>
          <a:xfrm>
            <a:off x="1310189" y="3962388"/>
            <a:ext cx="3096903" cy="646331"/>
          </a:xfrm>
          <a:prstGeom prst="rect">
            <a:avLst/>
          </a:prstGeom>
          <a:noFill/>
          <a:ln>
            <a:solidFill>
              <a:srgbClr val="FF6600"/>
            </a:solidFill>
          </a:ln>
        </p:spPr>
        <p:txBody>
          <a:bodyPr wrap="square" rtlCol="0">
            <a:spAutoFit/>
          </a:bodyPr>
          <a:lstStyle/>
          <a:p>
            <a:r>
              <a:rPr lang="en-GB" dirty="0"/>
              <a:t>Peak throughput (downlink) per connection </a:t>
            </a:r>
            <a:r>
              <a:rPr lang="en-GB" b="1" dirty="0">
                <a:effectLst>
                  <a:outerShdw blurRad="38100" dist="38100" dir="2700000" algn="tl">
                    <a:srgbClr val="000000">
                      <a:alpha val="43137"/>
                    </a:srgbClr>
                  </a:outerShdw>
                </a:effectLst>
              </a:rPr>
              <a:t>10Gbit/s</a:t>
            </a:r>
            <a:r>
              <a:rPr lang="en-GB" dirty="0"/>
              <a:t>	</a:t>
            </a:r>
          </a:p>
        </p:txBody>
      </p:sp>
      <p:sp>
        <p:nvSpPr>
          <p:cNvPr id="17" name="TextBox 16"/>
          <p:cNvSpPr txBox="1"/>
          <p:nvPr/>
        </p:nvSpPr>
        <p:spPr>
          <a:xfrm>
            <a:off x="2279180" y="2859196"/>
            <a:ext cx="2430440" cy="646331"/>
          </a:xfrm>
          <a:prstGeom prst="rect">
            <a:avLst/>
          </a:prstGeom>
          <a:noFill/>
          <a:ln>
            <a:solidFill>
              <a:srgbClr val="FF6600"/>
            </a:solidFill>
          </a:ln>
        </p:spPr>
        <p:txBody>
          <a:bodyPr wrap="square" rtlCol="0">
            <a:spAutoFit/>
          </a:bodyPr>
          <a:lstStyle/>
          <a:p>
            <a:r>
              <a:rPr lang="en-US" dirty="0"/>
              <a:t>Energy </a:t>
            </a:r>
            <a:r>
              <a:rPr lang="en-US" dirty="0" smtClean="0"/>
              <a:t>efficiency </a:t>
            </a:r>
            <a:r>
              <a:rPr lang="en-US" b="1" dirty="0">
                <a:effectLst>
                  <a:outerShdw blurRad="38100" dist="38100" dir="2700000" algn="tl">
                    <a:srgbClr val="000000">
                      <a:alpha val="43137"/>
                    </a:srgbClr>
                  </a:outerShdw>
                </a:effectLst>
              </a:rPr>
              <a:t>&gt;90% improvement </a:t>
            </a:r>
            <a:r>
              <a:rPr lang="en-US" b="1" dirty="0" smtClean="0">
                <a:effectLst>
                  <a:outerShdw blurRad="38100" dist="38100" dir="2700000" algn="tl">
                    <a:srgbClr val="000000">
                      <a:alpha val="43137"/>
                    </a:srgbClr>
                  </a:outerShdw>
                </a:effectLst>
              </a:rPr>
              <a:t>over LTE</a:t>
            </a:r>
            <a:endParaRPr lang="en-US" dirty="0"/>
          </a:p>
        </p:txBody>
      </p:sp>
      <p:sp>
        <p:nvSpPr>
          <p:cNvPr id="18" name="Footer Placeholder 3"/>
          <p:cNvSpPr txBox="1">
            <a:spLocks/>
          </p:cNvSpPr>
          <p:nvPr/>
        </p:nvSpPr>
        <p:spPr>
          <a:xfrm>
            <a:off x="-76200" y="5991225"/>
            <a:ext cx="47858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rgbClr val="FF6600"/>
                </a:solidFill>
              </a:rPr>
              <a:t>Source</a:t>
            </a:r>
            <a:r>
              <a:rPr lang="en-GB" dirty="0">
                <a:solidFill>
                  <a:srgbClr val="FF6600"/>
                </a:solidFill>
              </a:rPr>
              <a:t>: GSA, The Road to 5G: Drivers, </a:t>
            </a:r>
            <a:r>
              <a:rPr lang="en-GB" dirty="0" smtClean="0">
                <a:solidFill>
                  <a:srgbClr val="FF6600"/>
                </a:solidFill>
              </a:rPr>
              <a:t>Applications, </a:t>
            </a:r>
          </a:p>
          <a:p>
            <a:pPr algn="l"/>
            <a:r>
              <a:rPr lang="en-GB" dirty="0" smtClean="0">
                <a:solidFill>
                  <a:srgbClr val="FF6600"/>
                </a:solidFill>
              </a:rPr>
              <a:t>Requirements </a:t>
            </a:r>
            <a:r>
              <a:rPr lang="en-GB" dirty="0">
                <a:solidFill>
                  <a:srgbClr val="FF6600"/>
                </a:solidFill>
              </a:rPr>
              <a:t>and Technical Development</a:t>
            </a:r>
            <a:endParaRPr lang="en-GB" dirty="0" smtClean="0">
              <a:solidFill>
                <a:srgbClr val="FF6600"/>
              </a:solidFill>
            </a:endParaRPr>
          </a:p>
          <a:p>
            <a:pPr algn="l"/>
            <a:r>
              <a:rPr lang="en-GB" dirty="0" smtClean="0">
                <a:solidFill>
                  <a:srgbClr val="FF6600"/>
                </a:solidFill>
              </a:rPr>
              <a:t>November, 2015</a:t>
            </a:r>
          </a:p>
        </p:txBody>
      </p:sp>
    </p:spTree>
    <p:extLst>
      <p:ext uri="{BB962C8B-B14F-4D97-AF65-F5344CB8AC3E}">
        <p14:creationId xmlns:p14="http://schemas.microsoft.com/office/powerpoint/2010/main" val="916854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269016"/>
            <a:ext cx="10515600" cy="1325563"/>
          </a:xfrm>
        </p:spPr>
        <p:txBody>
          <a:bodyPr vert="horz" lIns="91440" tIns="45720" rIns="91440" bIns="45720" rtlCol="0" anchor="ctr">
            <a:normAutofit/>
          </a:bodyPr>
          <a:lstStyle/>
          <a:p>
            <a:pPr>
              <a:buClr>
                <a:srgbClr val="FF6600"/>
              </a:buClr>
            </a:pPr>
            <a:r>
              <a:rPr lang="en-GB" sz="3200" b="1" dirty="0">
                <a:solidFill>
                  <a:schemeClr val="accent6"/>
                </a:solidFill>
                <a:effectLst>
                  <a:outerShdw blurRad="38100" dist="38100" dir="2700000" algn="tl">
                    <a:srgbClr val="000000">
                      <a:alpha val="43137"/>
                    </a:srgbClr>
                  </a:outerShdw>
                </a:effectLst>
              </a:rPr>
              <a:t>Why is 5G Different?</a:t>
            </a: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6</a:t>
            </a:fld>
            <a:endParaRPr lang="en-US">
              <a:solidFill>
                <a:prstClr val="white"/>
              </a:solidFill>
            </a:endParaRPr>
          </a:p>
        </p:txBody>
      </p:sp>
      <p:sp>
        <p:nvSpPr>
          <p:cNvPr id="7" name="Footer Placeholder 3"/>
          <p:cNvSpPr>
            <a:spLocks noGrp="1"/>
          </p:cNvSpPr>
          <p:nvPr>
            <p:ph type="ftr" sz="quarter" idx="11"/>
          </p:nvPr>
        </p:nvSpPr>
        <p:spPr>
          <a:xfrm>
            <a:off x="4038600" y="6356350"/>
            <a:ext cx="4757670" cy="365125"/>
          </a:xfrm>
        </p:spPr>
        <p:txBody>
          <a:bodyPr/>
          <a:lstStyle/>
          <a:p>
            <a:r>
              <a:rPr lang="en-GB" dirty="0">
                <a:solidFill>
                  <a:srgbClr val="4472C4">
                    <a:lumMod val="75000"/>
                  </a:srgbClr>
                </a:solidFill>
              </a:rPr>
              <a:t>5G Networks and its Applications</a:t>
            </a:r>
            <a:endParaRPr lang="en-US" dirty="0">
              <a:solidFill>
                <a:srgbClr val="4472C4">
                  <a:lumMod val="75000"/>
                </a:srgbClr>
              </a:solidFill>
            </a:endParaRPr>
          </a:p>
        </p:txBody>
      </p:sp>
      <p:pic>
        <p:nvPicPr>
          <p:cNvPr id="3074" name="Picture 2" descr="http://blog.advaoptical.com/~/media/Blog/2010/03/100301.ash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6629" y="1850084"/>
            <a:ext cx="3683900" cy="2512752"/>
          </a:xfrm>
          <a:prstGeom prst="rect">
            <a:avLst/>
          </a:prstGeom>
          <a:noFill/>
          <a:ln w="28575">
            <a:solidFill>
              <a:srgbClr val="FF6600"/>
            </a:solidFill>
          </a:ln>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420542" y="1357105"/>
            <a:ext cx="1353089" cy="369332"/>
          </a:xfrm>
          <a:prstGeom prst="rect">
            <a:avLst/>
          </a:prstGeom>
          <a:noFill/>
          <a:ln>
            <a:solidFill>
              <a:srgbClr val="FF6600"/>
            </a:solidFill>
          </a:ln>
        </p:spPr>
        <p:txBody>
          <a:bodyPr wrap="square" rtlCol="0">
            <a:spAutoFit/>
          </a:bodyPr>
          <a:lstStyle/>
          <a:p>
            <a:r>
              <a:rPr lang="en-US" b="1" dirty="0" smtClean="0"/>
              <a:t>Low Latency</a:t>
            </a:r>
            <a:endParaRPr lang="en-US" b="1" dirty="0"/>
          </a:p>
        </p:txBody>
      </p:sp>
      <p:pic>
        <p:nvPicPr>
          <p:cNvPr id="4" name="Picture 3"/>
          <p:cNvPicPr>
            <a:picLocks noChangeAspect="1"/>
          </p:cNvPicPr>
          <p:nvPr/>
        </p:nvPicPr>
        <p:blipFill>
          <a:blip r:embed="rId4"/>
          <a:stretch>
            <a:fillRect/>
          </a:stretch>
        </p:blipFill>
        <p:spPr>
          <a:xfrm>
            <a:off x="4284673" y="3843597"/>
            <a:ext cx="3683900" cy="2512753"/>
          </a:xfrm>
          <a:prstGeom prst="rect">
            <a:avLst/>
          </a:prstGeom>
          <a:ln w="28575">
            <a:solidFill>
              <a:srgbClr val="FF6600"/>
            </a:solidFill>
          </a:ln>
        </p:spPr>
      </p:pic>
      <p:sp>
        <p:nvSpPr>
          <p:cNvPr id="19" name="TextBox 18"/>
          <p:cNvSpPr txBox="1"/>
          <p:nvPr/>
        </p:nvSpPr>
        <p:spPr>
          <a:xfrm>
            <a:off x="4371057" y="3360868"/>
            <a:ext cx="3501133" cy="369332"/>
          </a:xfrm>
          <a:prstGeom prst="rect">
            <a:avLst/>
          </a:prstGeom>
          <a:noFill/>
          <a:ln>
            <a:solidFill>
              <a:srgbClr val="FF6600"/>
            </a:solidFill>
          </a:ln>
        </p:spPr>
        <p:txBody>
          <a:bodyPr wrap="square" rtlCol="0">
            <a:spAutoFit/>
          </a:bodyPr>
          <a:lstStyle/>
          <a:p>
            <a:r>
              <a:rPr lang="en-US" b="1" dirty="0" smtClean="0"/>
              <a:t>Set Grounds Up to Support (</a:t>
            </a:r>
            <a:r>
              <a:rPr lang="en-US" b="1" dirty="0" err="1" smtClean="0"/>
              <a:t>IoT</a:t>
            </a:r>
            <a:r>
              <a:rPr lang="en-US" b="1" dirty="0" smtClean="0"/>
              <a:t>)</a:t>
            </a:r>
            <a:endParaRPr lang="en-US" b="1" dirty="0"/>
          </a:p>
        </p:txBody>
      </p:sp>
      <p:pic>
        <p:nvPicPr>
          <p:cNvPr id="3076" name="Picture 4" descr="Image result for bandwidth capacity speed telecom net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52718" y="1834068"/>
            <a:ext cx="3759310" cy="2547464"/>
          </a:xfrm>
          <a:prstGeom prst="rect">
            <a:avLst/>
          </a:prstGeom>
          <a:noFill/>
          <a:ln w="28575">
            <a:solidFill>
              <a:srgbClr val="FF6600"/>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8481806" y="1357105"/>
            <a:ext cx="3501133" cy="369332"/>
          </a:xfrm>
          <a:prstGeom prst="rect">
            <a:avLst/>
          </a:prstGeom>
          <a:noFill/>
          <a:ln>
            <a:solidFill>
              <a:srgbClr val="FF6600"/>
            </a:solidFill>
          </a:ln>
        </p:spPr>
        <p:txBody>
          <a:bodyPr wrap="square" rtlCol="0">
            <a:spAutoFit/>
          </a:bodyPr>
          <a:lstStyle/>
          <a:p>
            <a:pPr algn="ctr"/>
            <a:r>
              <a:rPr lang="en-US" b="1" dirty="0" smtClean="0"/>
              <a:t>Higher Capacity &amp; Bandwidth</a:t>
            </a:r>
            <a:endParaRPr lang="en-US" b="1" dirty="0"/>
          </a:p>
        </p:txBody>
      </p:sp>
      <p:sp>
        <p:nvSpPr>
          <p:cNvPr id="11" name="Bent Arrow 10"/>
          <p:cNvSpPr/>
          <p:nvPr/>
        </p:nvSpPr>
        <p:spPr>
          <a:xfrm flipV="1">
            <a:off x="2237505" y="4381532"/>
            <a:ext cx="2007255" cy="836652"/>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Bent Arrow 20"/>
          <p:cNvSpPr/>
          <p:nvPr/>
        </p:nvSpPr>
        <p:spPr>
          <a:xfrm rot="10800000">
            <a:off x="8002653" y="4405208"/>
            <a:ext cx="2007255" cy="812976"/>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ooter Placeholder 3"/>
          <p:cNvSpPr txBox="1">
            <a:spLocks/>
          </p:cNvSpPr>
          <p:nvPr/>
        </p:nvSpPr>
        <p:spPr>
          <a:xfrm>
            <a:off x="0" y="5723714"/>
            <a:ext cx="47858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rgbClr val="FF6600"/>
                </a:solidFill>
              </a:rPr>
              <a:t>Source</a:t>
            </a:r>
            <a:r>
              <a:rPr lang="en-GB" dirty="0">
                <a:solidFill>
                  <a:srgbClr val="FF6600"/>
                </a:solidFill>
              </a:rPr>
              <a:t>: GSA, The Road to 5G: Drivers, </a:t>
            </a:r>
            <a:r>
              <a:rPr lang="en-GB" dirty="0" smtClean="0">
                <a:solidFill>
                  <a:srgbClr val="FF6600"/>
                </a:solidFill>
              </a:rPr>
              <a:t>Applications, </a:t>
            </a:r>
          </a:p>
          <a:p>
            <a:pPr algn="l"/>
            <a:r>
              <a:rPr lang="en-GB" dirty="0" smtClean="0">
                <a:solidFill>
                  <a:srgbClr val="FF6600"/>
                </a:solidFill>
              </a:rPr>
              <a:t>Requirements </a:t>
            </a:r>
            <a:r>
              <a:rPr lang="en-GB" dirty="0">
                <a:solidFill>
                  <a:srgbClr val="FF6600"/>
                </a:solidFill>
              </a:rPr>
              <a:t>and Technical Development</a:t>
            </a:r>
            <a:endParaRPr lang="en-GB" dirty="0" smtClean="0">
              <a:solidFill>
                <a:srgbClr val="FF6600"/>
              </a:solidFill>
            </a:endParaRPr>
          </a:p>
          <a:p>
            <a:pPr algn="l"/>
            <a:r>
              <a:rPr lang="en-GB" dirty="0" smtClean="0">
                <a:solidFill>
                  <a:srgbClr val="FF6600"/>
                </a:solidFill>
              </a:rPr>
              <a:t>November, </a:t>
            </a:r>
            <a:r>
              <a:rPr lang="en-GB" dirty="0">
                <a:solidFill>
                  <a:srgbClr val="FF6600"/>
                </a:solidFill>
              </a:rPr>
              <a:t>2015 </a:t>
            </a:r>
            <a:endParaRPr lang="en-GB" dirty="0" smtClean="0">
              <a:solidFill>
                <a:srgbClr val="FF6600"/>
              </a:solidFill>
            </a:endParaRPr>
          </a:p>
          <a:p>
            <a:pPr algn="l"/>
            <a:r>
              <a:rPr lang="en-GB" dirty="0">
                <a:solidFill>
                  <a:srgbClr val="FF6600"/>
                </a:solidFill>
              </a:rPr>
              <a:t>https://</a:t>
            </a:r>
            <a:r>
              <a:rPr lang="en-GB" dirty="0" smtClean="0">
                <a:solidFill>
                  <a:srgbClr val="FF6600"/>
                </a:solidFill>
              </a:rPr>
              <a:t>goo.gl/myMZtC</a:t>
            </a:r>
          </a:p>
          <a:p>
            <a:pPr algn="l"/>
            <a:r>
              <a:rPr lang="en-GB" dirty="0" smtClean="0">
                <a:solidFill>
                  <a:srgbClr val="FF6600"/>
                </a:solidFill>
              </a:rPr>
              <a:t>https</a:t>
            </a:r>
            <a:r>
              <a:rPr lang="en-GB" dirty="0">
                <a:solidFill>
                  <a:srgbClr val="FF6600"/>
                </a:solidFill>
              </a:rPr>
              <a:t>://</a:t>
            </a:r>
            <a:r>
              <a:rPr lang="en-GB" dirty="0" smtClean="0">
                <a:solidFill>
                  <a:srgbClr val="FF6600"/>
                </a:solidFill>
              </a:rPr>
              <a:t>goo.gl/w1xlbk</a:t>
            </a:r>
          </a:p>
          <a:p>
            <a:pPr algn="l"/>
            <a:r>
              <a:rPr lang="en-US" dirty="0" smtClean="0">
                <a:solidFill>
                  <a:srgbClr val="FF6600"/>
                </a:solidFill>
              </a:rPr>
              <a:t>https</a:t>
            </a:r>
            <a:r>
              <a:rPr lang="en-US" dirty="0">
                <a:solidFill>
                  <a:srgbClr val="FF6600"/>
                </a:solidFill>
              </a:rPr>
              <a:t>://goo.gl/S4J2u5</a:t>
            </a:r>
            <a:endParaRPr lang="en-GB" dirty="0">
              <a:solidFill>
                <a:srgbClr val="FF6600"/>
              </a:solidFill>
            </a:endParaRPr>
          </a:p>
        </p:txBody>
      </p:sp>
    </p:spTree>
    <p:extLst>
      <p:ext uri="{BB962C8B-B14F-4D97-AF65-F5344CB8AC3E}">
        <p14:creationId xmlns:p14="http://schemas.microsoft.com/office/powerpoint/2010/main" val="134985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324432"/>
            <a:ext cx="10515600" cy="1325563"/>
          </a:xfrm>
        </p:spPr>
        <p:txBody>
          <a:bodyPr vert="horz" lIns="91440" tIns="45720" rIns="91440" bIns="45720" rtlCol="0" anchor="ctr">
            <a:normAutofit/>
          </a:bodyPr>
          <a:lstStyle/>
          <a:p>
            <a:pPr>
              <a:buClr>
                <a:srgbClr val="FF6600"/>
              </a:buClr>
            </a:pPr>
            <a:r>
              <a:rPr lang="en-GB" sz="3200" b="1" dirty="0" smtClean="0">
                <a:solidFill>
                  <a:schemeClr val="accent6"/>
                </a:solidFill>
                <a:effectLst>
                  <a:outerShdw blurRad="38100" dist="38100" dir="2700000" algn="tl">
                    <a:srgbClr val="000000">
                      <a:alpha val="43137"/>
                    </a:srgbClr>
                  </a:outerShdw>
                </a:effectLst>
              </a:rPr>
              <a:t>5G Applications </a:t>
            </a:r>
            <a:endParaRPr lang="en-GB" sz="3200" b="1" dirty="0">
              <a:solidFill>
                <a:schemeClr val="accent6"/>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7</a:t>
            </a:fld>
            <a:endParaRPr lang="en-US">
              <a:solidFill>
                <a:prstClr val="white"/>
              </a:solidFill>
            </a:endParaRPr>
          </a:p>
        </p:txBody>
      </p:sp>
      <p:sp>
        <p:nvSpPr>
          <p:cNvPr id="7" name="Footer Placeholder 3"/>
          <p:cNvSpPr>
            <a:spLocks noGrp="1"/>
          </p:cNvSpPr>
          <p:nvPr>
            <p:ph type="ftr" sz="quarter" idx="11"/>
          </p:nvPr>
        </p:nvSpPr>
        <p:spPr>
          <a:xfrm>
            <a:off x="4038600" y="6356350"/>
            <a:ext cx="4757670" cy="365125"/>
          </a:xfrm>
        </p:spPr>
        <p:txBody>
          <a:bodyPr/>
          <a:lstStyle/>
          <a:p>
            <a:r>
              <a:rPr lang="en-GB" dirty="0">
                <a:solidFill>
                  <a:srgbClr val="4472C4">
                    <a:lumMod val="75000"/>
                  </a:srgbClr>
                </a:solidFill>
              </a:rPr>
              <a:t>5G Networks and its Applications</a:t>
            </a:r>
            <a:endParaRPr lang="en-US" dirty="0">
              <a:solidFill>
                <a:srgbClr val="4472C4">
                  <a:lumMod val="75000"/>
                </a:srgbClr>
              </a:solidFill>
            </a:endParaRPr>
          </a:p>
        </p:txBody>
      </p:sp>
      <p:sp>
        <p:nvSpPr>
          <p:cNvPr id="12" name="TextBox 11"/>
          <p:cNvSpPr txBox="1"/>
          <p:nvPr/>
        </p:nvSpPr>
        <p:spPr>
          <a:xfrm>
            <a:off x="633483" y="1294896"/>
            <a:ext cx="11037193" cy="1384995"/>
          </a:xfrm>
          <a:prstGeom prst="rect">
            <a:avLst/>
          </a:prstGeom>
          <a:noFill/>
        </p:spPr>
        <p:txBody>
          <a:bodyPr wrap="square" rtlCol="0">
            <a:spAutoFit/>
          </a:bodyPr>
          <a:lstStyle/>
          <a:p>
            <a:pPr marL="342900" indent="-342900">
              <a:buClr>
                <a:srgbClr val="FF6600"/>
              </a:buClr>
              <a:buSzPct val="58000"/>
              <a:buFont typeface="Wingdings" panose="05000000000000000000" pitchFamily="2" charset="2"/>
              <a:buChar char="v"/>
            </a:pPr>
            <a:r>
              <a:rPr lang="en-GB" sz="2000" b="1" dirty="0">
                <a:solidFill>
                  <a:srgbClr val="4472C4">
                    <a:lumMod val="75000"/>
                  </a:srgbClr>
                </a:solidFill>
                <a:latin typeface="Calibri Light" panose="020F0302020204030204"/>
                <a:sym typeface="Wingdings" panose="05000000000000000000" pitchFamily="2" charset="2"/>
              </a:rPr>
              <a:t>5G has applications in Energy, Building automation, Moving objects, Industrial processes, Medical and health, and Retail but three domains stand out as being particularly well-suited to exploit the richness of data and rapidity of </a:t>
            </a:r>
            <a:r>
              <a:rPr lang="en-GB" sz="2000" b="1" dirty="0" smtClean="0">
                <a:solidFill>
                  <a:srgbClr val="4472C4">
                    <a:lumMod val="75000"/>
                  </a:srgbClr>
                </a:solidFill>
                <a:latin typeface="Calibri Light" panose="020F0302020204030204"/>
                <a:sym typeface="Wingdings" panose="05000000000000000000" pitchFamily="2" charset="2"/>
              </a:rPr>
              <a:t>access</a:t>
            </a:r>
            <a:endParaRPr lang="en-GB" sz="2000" b="1" dirty="0">
              <a:solidFill>
                <a:srgbClr val="FF0000"/>
              </a:solidFill>
              <a:latin typeface="Calibri Light" panose="020F0302020204030204"/>
              <a:sym typeface="Wingdings" panose="05000000000000000000" pitchFamily="2" charset="2"/>
            </a:endParaRPr>
          </a:p>
          <a:p>
            <a:pPr>
              <a:buClr>
                <a:srgbClr val="FF6600"/>
              </a:buClr>
              <a:buSzPct val="58000"/>
            </a:pPr>
            <a:endParaRPr lang="en-GB" sz="2400" dirty="0" smtClean="0">
              <a:solidFill>
                <a:srgbClr val="FF0000"/>
              </a:solidFill>
              <a:latin typeface="Calibri Light" panose="020F0302020204030204"/>
              <a:sym typeface="Wingdings" panose="05000000000000000000" pitchFamily="2" charset="2"/>
            </a:endParaRPr>
          </a:p>
        </p:txBody>
      </p:sp>
      <p:pic>
        <p:nvPicPr>
          <p:cNvPr id="1026"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5991" y="2361064"/>
            <a:ext cx="8192409" cy="40943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Footer Placeholder 3"/>
          <p:cNvSpPr txBox="1">
            <a:spLocks/>
          </p:cNvSpPr>
          <p:nvPr/>
        </p:nvSpPr>
        <p:spPr>
          <a:xfrm>
            <a:off x="-76200" y="5216414"/>
            <a:ext cx="2137012" cy="1622751"/>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rgbClr val="FF6600"/>
                </a:solidFill>
              </a:rPr>
              <a:t>Source</a:t>
            </a:r>
            <a:r>
              <a:rPr lang="en-GB" dirty="0">
                <a:solidFill>
                  <a:srgbClr val="FF6600"/>
                </a:solidFill>
              </a:rPr>
              <a:t>: </a:t>
            </a:r>
            <a:r>
              <a:rPr lang="en-GB" dirty="0" smtClean="0">
                <a:solidFill>
                  <a:srgbClr val="FF6600"/>
                </a:solidFill>
              </a:rPr>
              <a:t>SNS Research</a:t>
            </a:r>
            <a:r>
              <a:rPr lang="en-GB" dirty="0">
                <a:solidFill>
                  <a:srgbClr val="FF6600"/>
                </a:solidFill>
              </a:rPr>
              <a:t>, The LTE, LTE-Advanced &amp; 5G Ecosystem: 2014 – </a:t>
            </a:r>
            <a:r>
              <a:rPr lang="en-GB" dirty="0" smtClean="0">
                <a:solidFill>
                  <a:srgbClr val="FF6600"/>
                </a:solidFill>
              </a:rPr>
              <a:t>2020</a:t>
            </a:r>
          </a:p>
          <a:p>
            <a:pPr algn="l"/>
            <a:r>
              <a:rPr lang="en-US" dirty="0">
                <a:solidFill>
                  <a:srgbClr val="FF6600"/>
                </a:solidFill>
              </a:rPr>
              <a:t>https://</a:t>
            </a:r>
            <a:r>
              <a:rPr lang="en-US" dirty="0" smtClean="0">
                <a:solidFill>
                  <a:srgbClr val="FF6600"/>
                </a:solidFill>
              </a:rPr>
              <a:t>t.co/F4AIAZZG3l</a:t>
            </a:r>
          </a:p>
          <a:p>
            <a:pPr algn="l"/>
            <a:endParaRPr lang="en-GB" dirty="0">
              <a:solidFill>
                <a:srgbClr val="FF6600"/>
              </a:solidFill>
            </a:endParaRPr>
          </a:p>
        </p:txBody>
      </p:sp>
    </p:spTree>
    <p:extLst>
      <p:ext uri="{BB962C8B-B14F-4D97-AF65-F5344CB8AC3E}">
        <p14:creationId xmlns:p14="http://schemas.microsoft.com/office/powerpoint/2010/main" val="8908787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195122"/>
            <a:ext cx="10515600" cy="1325563"/>
          </a:xfrm>
        </p:spPr>
        <p:txBody>
          <a:bodyPr vert="horz" lIns="91440" tIns="45720" rIns="91440" bIns="45720" rtlCol="0" anchor="ctr">
            <a:normAutofit/>
          </a:bodyPr>
          <a:lstStyle/>
          <a:p>
            <a:pPr>
              <a:buClr>
                <a:srgbClr val="FF6600"/>
              </a:buClr>
            </a:pPr>
            <a:r>
              <a:rPr lang="en-GB" sz="3200" b="1" dirty="0" smtClean="0">
                <a:solidFill>
                  <a:schemeClr val="accent6"/>
                </a:solidFill>
                <a:effectLst>
                  <a:outerShdw blurRad="38100" dist="38100" dir="2700000" algn="tl">
                    <a:srgbClr val="000000">
                      <a:alpha val="43137"/>
                    </a:srgbClr>
                  </a:outerShdw>
                </a:effectLst>
              </a:rPr>
              <a:t>Drivers </a:t>
            </a:r>
            <a:r>
              <a:rPr lang="en-GB" sz="3200" b="1" dirty="0">
                <a:solidFill>
                  <a:schemeClr val="accent6"/>
                </a:solidFill>
                <a:effectLst>
                  <a:outerShdw blurRad="38100" dist="38100" dir="2700000" algn="tl">
                    <a:srgbClr val="000000">
                      <a:alpha val="43137"/>
                    </a:srgbClr>
                  </a:outerShdw>
                </a:effectLst>
              </a:rPr>
              <a:t>and Opportunities</a:t>
            </a: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8</a:t>
            </a:fld>
            <a:endParaRPr lang="en-US">
              <a:solidFill>
                <a:prstClr val="white"/>
              </a:solidFill>
            </a:endParaRPr>
          </a:p>
        </p:txBody>
      </p:sp>
      <p:sp>
        <p:nvSpPr>
          <p:cNvPr id="7" name="Footer Placeholder 3"/>
          <p:cNvSpPr>
            <a:spLocks noGrp="1"/>
          </p:cNvSpPr>
          <p:nvPr>
            <p:ph type="ftr" sz="quarter" idx="11"/>
          </p:nvPr>
        </p:nvSpPr>
        <p:spPr>
          <a:xfrm>
            <a:off x="4038600" y="6356350"/>
            <a:ext cx="4757670" cy="365125"/>
          </a:xfrm>
        </p:spPr>
        <p:txBody>
          <a:bodyPr/>
          <a:lstStyle/>
          <a:p>
            <a:r>
              <a:rPr lang="en-GB" dirty="0">
                <a:solidFill>
                  <a:srgbClr val="4472C4">
                    <a:lumMod val="75000"/>
                  </a:srgbClr>
                </a:solidFill>
              </a:rPr>
              <a:t>5G Networks and its Applications</a:t>
            </a:r>
            <a:endParaRPr lang="en-US" dirty="0">
              <a:solidFill>
                <a:srgbClr val="4472C4">
                  <a:lumMod val="75000"/>
                </a:srgbClr>
              </a:solidFill>
            </a:endParaRPr>
          </a:p>
        </p:txBody>
      </p:sp>
      <p:graphicFrame>
        <p:nvGraphicFramePr>
          <p:cNvPr id="11" name="Diagram 10"/>
          <p:cNvGraphicFramePr/>
          <p:nvPr>
            <p:extLst>
              <p:ext uri="{D42A27DB-BD31-4B8C-83A1-F6EECF244321}">
                <p14:modId xmlns:p14="http://schemas.microsoft.com/office/powerpoint/2010/main" val="2463220025"/>
              </p:ext>
            </p:extLst>
          </p:nvPr>
        </p:nvGraphicFramePr>
        <p:xfrm>
          <a:off x="915916" y="1302327"/>
          <a:ext cx="10437884" cy="49006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Footer Placeholder 3"/>
          <p:cNvSpPr txBox="1">
            <a:spLocks/>
          </p:cNvSpPr>
          <p:nvPr/>
        </p:nvSpPr>
        <p:spPr>
          <a:xfrm>
            <a:off x="7572941" y="6356349"/>
            <a:ext cx="47858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rgbClr val="FF6600"/>
                </a:solidFill>
              </a:rPr>
              <a:t>Source</a:t>
            </a:r>
            <a:r>
              <a:rPr lang="en-GB" dirty="0">
                <a:solidFill>
                  <a:srgbClr val="FF6600"/>
                </a:solidFill>
              </a:rPr>
              <a:t>: GSA, The Road to 5G: Drivers, </a:t>
            </a:r>
            <a:r>
              <a:rPr lang="en-GB" dirty="0" smtClean="0">
                <a:solidFill>
                  <a:srgbClr val="FF6600"/>
                </a:solidFill>
              </a:rPr>
              <a:t>Applications, </a:t>
            </a:r>
          </a:p>
          <a:p>
            <a:pPr algn="l"/>
            <a:r>
              <a:rPr lang="en-GB" dirty="0" smtClean="0">
                <a:solidFill>
                  <a:srgbClr val="FF6600"/>
                </a:solidFill>
              </a:rPr>
              <a:t>Requirements </a:t>
            </a:r>
            <a:r>
              <a:rPr lang="en-GB" dirty="0">
                <a:solidFill>
                  <a:srgbClr val="FF6600"/>
                </a:solidFill>
              </a:rPr>
              <a:t>and Technical Development</a:t>
            </a:r>
            <a:endParaRPr lang="en-GB" dirty="0" smtClean="0">
              <a:solidFill>
                <a:srgbClr val="FF6600"/>
              </a:solidFill>
            </a:endParaRPr>
          </a:p>
          <a:p>
            <a:pPr algn="l"/>
            <a:r>
              <a:rPr lang="en-GB" dirty="0" smtClean="0">
                <a:solidFill>
                  <a:srgbClr val="FF6600"/>
                </a:solidFill>
              </a:rPr>
              <a:t>November, 2015</a:t>
            </a:r>
          </a:p>
        </p:txBody>
      </p:sp>
    </p:spTree>
    <p:extLst>
      <p:ext uri="{BB962C8B-B14F-4D97-AF65-F5344CB8AC3E}">
        <p14:creationId xmlns:p14="http://schemas.microsoft.com/office/powerpoint/2010/main" val="9691988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483" y="333668"/>
            <a:ext cx="10515600" cy="1325563"/>
          </a:xfrm>
        </p:spPr>
        <p:txBody>
          <a:bodyPr vert="horz" lIns="91440" tIns="45720" rIns="91440" bIns="45720" rtlCol="0" anchor="ctr">
            <a:normAutofit/>
          </a:bodyPr>
          <a:lstStyle/>
          <a:p>
            <a:pPr>
              <a:buClr>
                <a:srgbClr val="FF6600"/>
              </a:buClr>
            </a:pPr>
            <a:r>
              <a:rPr lang="en-GB" sz="3200" b="1" dirty="0" smtClean="0">
                <a:solidFill>
                  <a:schemeClr val="accent6"/>
                </a:solidFill>
                <a:effectLst>
                  <a:outerShdw blurRad="38100" dist="38100" dir="2700000" algn="tl">
                    <a:srgbClr val="000000">
                      <a:alpha val="43137"/>
                    </a:srgbClr>
                  </a:outerShdw>
                </a:effectLst>
              </a:rPr>
              <a:t>Mobile Spectrum Availability</a:t>
            </a:r>
            <a:endParaRPr lang="en-GB" sz="3200" b="1" dirty="0">
              <a:solidFill>
                <a:schemeClr val="accent6"/>
              </a:solidFill>
              <a:effectLst>
                <a:outerShdw blurRad="38100" dist="38100" dir="2700000" algn="tl">
                  <a:srgbClr val="000000">
                    <a:alpha val="43137"/>
                  </a:srgbClr>
                </a:outerShdw>
              </a:effectLst>
            </a:endParaRPr>
          </a:p>
        </p:txBody>
      </p:sp>
      <p:sp>
        <p:nvSpPr>
          <p:cNvPr id="3" name="Date Placeholder 2"/>
          <p:cNvSpPr>
            <a:spLocks noGrp="1"/>
          </p:cNvSpPr>
          <p:nvPr>
            <p:ph type="dt" sz="half" idx="10"/>
          </p:nvPr>
        </p:nvSpPr>
        <p:spPr/>
        <p:txBody>
          <a:bodyPr/>
          <a:lstStyle/>
          <a:p>
            <a:fld id="{56CD3985-1A90-4830-8840-EEBCB28C1C1B}" type="datetime4">
              <a:rPr lang="en-US" smtClean="0">
                <a:solidFill>
                  <a:prstClr val="black">
                    <a:tint val="75000"/>
                  </a:prstClr>
                </a:solidFill>
              </a:rPr>
              <a:pPr/>
              <a:t>October 25, 2016</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823616A-E1C9-40B9-9338-9FF2D7C0AB2D}" type="slidenum">
              <a:rPr lang="en-US" smtClean="0">
                <a:solidFill>
                  <a:prstClr val="white"/>
                </a:solidFill>
              </a:rPr>
              <a:pPr/>
              <a:t>9</a:t>
            </a:fld>
            <a:endParaRPr lang="en-US">
              <a:solidFill>
                <a:prstClr val="white"/>
              </a:solidFill>
            </a:endParaRPr>
          </a:p>
        </p:txBody>
      </p:sp>
      <p:sp>
        <p:nvSpPr>
          <p:cNvPr id="7" name="Footer Placeholder 3"/>
          <p:cNvSpPr>
            <a:spLocks noGrp="1"/>
          </p:cNvSpPr>
          <p:nvPr>
            <p:ph type="ftr" sz="quarter" idx="11"/>
          </p:nvPr>
        </p:nvSpPr>
        <p:spPr>
          <a:xfrm>
            <a:off x="4038600" y="6356350"/>
            <a:ext cx="4757670" cy="365125"/>
          </a:xfrm>
        </p:spPr>
        <p:txBody>
          <a:bodyPr/>
          <a:lstStyle/>
          <a:p>
            <a:r>
              <a:rPr lang="en-GB" dirty="0">
                <a:solidFill>
                  <a:srgbClr val="4472C4">
                    <a:lumMod val="75000"/>
                  </a:srgbClr>
                </a:solidFill>
              </a:rPr>
              <a:t>5G Networks and its Applications</a:t>
            </a:r>
            <a:endParaRPr lang="en-US" dirty="0">
              <a:solidFill>
                <a:srgbClr val="4472C4">
                  <a:lumMod val="75000"/>
                </a:srgbClr>
              </a:solidFill>
            </a:endParaRPr>
          </a:p>
        </p:txBody>
      </p:sp>
      <p:sp>
        <p:nvSpPr>
          <p:cNvPr id="12" name="TextBox 11"/>
          <p:cNvSpPr txBox="1"/>
          <p:nvPr/>
        </p:nvSpPr>
        <p:spPr>
          <a:xfrm>
            <a:off x="170282" y="5049977"/>
            <a:ext cx="11037193" cy="923330"/>
          </a:xfrm>
          <a:prstGeom prst="rect">
            <a:avLst/>
          </a:prstGeom>
          <a:noFill/>
        </p:spPr>
        <p:txBody>
          <a:bodyPr wrap="square" rtlCol="0">
            <a:spAutoFit/>
          </a:bodyPr>
          <a:lstStyle/>
          <a:p>
            <a:pPr marL="457200" indent="-457200">
              <a:buClr>
                <a:srgbClr val="FF6600"/>
              </a:buClr>
              <a:buSzPct val="58000"/>
              <a:buFont typeface="Wingdings" panose="05000000000000000000" pitchFamily="2" charset="2"/>
              <a:buChar char="à"/>
            </a:pPr>
            <a:r>
              <a:rPr lang="en-GB" dirty="0" smtClean="0">
                <a:solidFill>
                  <a:srgbClr val="4472C4">
                    <a:lumMod val="75000"/>
                  </a:srgbClr>
                </a:solidFill>
                <a:latin typeface="Calibri Light" panose="020F0302020204030204"/>
              </a:rPr>
              <a:t>Challenges in accessing the </a:t>
            </a:r>
            <a:r>
              <a:rPr lang="en-GB" dirty="0">
                <a:solidFill>
                  <a:srgbClr val="4472C4">
                    <a:lumMod val="75000"/>
                  </a:srgbClr>
                </a:solidFill>
                <a:latin typeface="Calibri Light" panose="020F0302020204030204"/>
              </a:rPr>
              <a:t>higher frequencies - competition from existing </a:t>
            </a:r>
            <a:r>
              <a:rPr lang="en-GB" dirty="0" smtClean="0">
                <a:solidFill>
                  <a:srgbClr val="4472C4">
                    <a:lumMod val="75000"/>
                  </a:srgbClr>
                </a:solidFill>
                <a:latin typeface="Calibri Light" panose="020F0302020204030204"/>
              </a:rPr>
              <a:t>users</a:t>
            </a:r>
          </a:p>
          <a:p>
            <a:pPr marL="457200" indent="-457200">
              <a:buClr>
                <a:srgbClr val="FF6600"/>
              </a:buClr>
              <a:buSzPct val="58000"/>
              <a:buFont typeface="Wingdings" panose="05000000000000000000" pitchFamily="2" charset="2"/>
              <a:buChar char="à"/>
            </a:pPr>
            <a:r>
              <a:rPr lang="en-GB" dirty="0">
                <a:solidFill>
                  <a:srgbClr val="4472C4">
                    <a:lumMod val="75000"/>
                  </a:srgbClr>
                </a:solidFill>
                <a:latin typeface="Calibri Light" panose="020F0302020204030204"/>
              </a:rPr>
              <a:t>Harmonization of spectrum allocation across regions and countries - </a:t>
            </a:r>
            <a:r>
              <a:rPr lang="en-GB" dirty="0" smtClean="0">
                <a:solidFill>
                  <a:srgbClr val="4472C4">
                    <a:lumMod val="75000"/>
                  </a:srgbClr>
                </a:solidFill>
                <a:latin typeface="Calibri Light" panose="020F0302020204030204"/>
              </a:rPr>
              <a:t>Impact </a:t>
            </a:r>
            <a:r>
              <a:rPr lang="en-GB" dirty="0">
                <a:solidFill>
                  <a:srgbClr val="4472C4">
                    <a:lumMod val="75000"/>
                  </a:srgbClr>
                </a:solidFill>
                <a:latin typeface="Calibri Light" panose="020F0302020204030204"/>
              </a:rPr>
              <a:t>on economies of scale &amp; incentives for equipment vendors to develop </a:t>
            </a:r>
            <a:r>
              <a:rPr lang="en-GB" dirty="0" smtClean="0">
                <a:solidFill>
                  <a:srgbClr val="4472C4">
                    <a:lumMod val="75000"/>
                  </a:srgbClr>
                </a:solidFill>
                <a:latin typeface="Calibri Light" panose="020F0302020204030204"/>
              </a:rPr>
              <a:t>products</a:t>
            </a:r>
            <a:endParaRPr lang="en-GB" sz="2400" dirty="0" smtClean="0">
              <a:solidFill>
                <a:srgbClr val="4472C4">
                  <a:lumMod val="75000"/>
                </a:srgbClr>
              </a:solidFill>
              <a:latin typeface="Calibri Light" panose="020F0302020204030204"/>
            </a:endParaRPr>
          </a:p>
        </p:txBody>
      </p:sp>
      <p:pic>
        <p:nvPicPr>
          <p:cNvPr id="6" name="Picture 5"/>
          <p:cNvPicPr>
            <a:picLocks noChangeAspect="1"/>
          </p:cNvPicPr>
          <p:nvPr/>
        </p:nvPicPr>
        <p:blipFill>
          <a:blip r:embed="rId3"/>
          <a:stretch>
            <a:fillRect/>
          </a:stretch>
        </p:blipFill>
        <p:spPr>
          <a:xfrm>
            <a:off x="0" y="2538361"/>
            <a:ext cx="3857625" cy="2079821"/>
          </a:xfrm>
          <a:prstGeom prst="rect">
            <a:avLst/>
          </a:prstGeom>
        </p:spPr>
      </p:pic>
      <p:sp>
        <p:nvSpPr>
          <p:cNvPr id="9" name="Oval 8"/>
          <p:cNvSpPr/>
          <p:nvPr/>
        </p:nvSpPr>
        <p:spPr>
          <a:xfrm>
            <a:off x="1148339" y="1441548"/>
            <a:ext cx="1560946" cy="66501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Mobile Spectrum </a:t>
            </a:r>
            <a:endParaRPr lang="en-US" dirty="0"/>
          </a:p>
        </p:txBody>
      </p:sp>
      <p:pic>
        <p:nvPicPr>
          <p:cNvPr id="1026" name="Picture 2" descr="http://3.bp.blogspot.com/-DnPoU2QFca8/UKnEqJDwZ9I/AAAAAAAAAPY/rgKKkhfnTp8/s1600/Logo_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852" y="2496475"/>
            <a:ext cx="3104862" cy="144774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4908406" y="1441548"/>
            <a:ext cx="1560946" cy="66501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ITU-R</a:t>
            </a:r>
            <a:endParaRPr lang="en-US" dirty="0"/>
          </a:p>
        </p:txBody>
      </p:sp>
      <p:sp>
        <p:nvSpPr>
          <p:cNvPr id="15" name="Oval 14"/>
          <p:cNvSpPr/>
          <p:nvPr/>
        </p:nvSpPr>
        <p:spPr>
          <a:xfrm>
            <a:off x="8782496" y="1441548"/>
            <a:ext cx="1560946" cy="66501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WRC-19</a:t>
            </a:r>
            <a:endParaRPr lang="en-US" dirty="0"/>
          </a:p>
        </p:txBody>
      </p:sp>
      <p:sp>
        <p:nvSpPr>
          <p:cNvPr id="13" name="TextBox 12"/>
          <p:cNvSpPr txBox="1"/>
          <p:nvPr/>
        </p:nvSpPr>
        <p:spPr>
          <a:xfrm>
            <a:off x="7250545" y="2725758"/>
            <a:ext cx="4624848" cy="1477328"/>
          </a:xfrm>
          <a:prstGeom prst="rect">
            <a:avLst/>
          </a:prstGeom>
          <a:noFill/>
        </p:spPr>
        <p:txBody>
          <a:bodyPr wrap="square" rtlCol="0">
            <a:spAutoFit/>
          </a:bodyPr>
          <a:lstStyle/>
          <a:p>
            <a:pPr marL="285750" indent="-285750" algn="ctr">
              <a:buClr>
                <a:srgbClr val="FF6600"/>
              </a:buClr>
              <a:buSzPct val="58000"/>
              <a:buFont typeface="Wingdings" panose="05000000000000000000" pitchFamily="2" charset="2"/>
              <a:buChar char="§"/>
            </a:pPr>
            <a:r>
              <a:rPr lang="en-GB" b="1" dirty="0">
                <a:solidFill>
                  <a:srgbClr val="4472C4">
                    <a:lumMod val="75000"/>
                  </a:srgbClr>
                </a:solidFill>
                <a:latin typeface="Calibri Light" panose="020F0302020204030204"/>
                <a:sym typeface="Wingdings" panose="05000000000000000000" pitchFamily="2" charset="2"/>
              </a:rPr>
              <a:t>Currently spectrum for mobile communication has only focused on frequency ranges below 6 GHz</a:t>
            </a:r>
          </a:p>
          <a:p>
            <a:pPr marL="285750" indent="-285750" algn="ctr">
              <a:buClr>
                <a:srgbClr val="FF6600"/>
              </a:buClr>
              <a:buSzPct val="58000"/>
              <a:buFont typeface="Wingdings" panose="05000000000000000000" pitchFamily="2" charset="2"/>
              <a:buChar char="§"/>
            </a:pPr>
            <a:r>
              <a:rPr lang="en-GB" b="1" dirty="0" smtClean="0">
                <a:solidFill>
                  <a:srgbClr val="4472C4">
                    <a:lumMod val="75000"/>
                  </a:srgbClr>
                </a:solidFill>
                <a:latin typeface="Calibri Light" panose="020F0302020204030204"/>
              </a:rPr>
              <a:t>Candidate </a:t>
            </a:r>
            <a:r>
              <a:rPr lang="en-GB" b="1" dirty="0">
                <a:solidFill>
                  <a:srgbClr val="4472C4">
                    <a:lumMod val="75000"/>
                  </a:srgbClr>
                </a:solidFill>
                <a:latin typeface="Calibri Light" panose="020F0302020204030204"/>
              </a:rPr>
              <a:t>frequency range is between 24.5 GHz and 80 GHz</a:t>
            </a:r>
          </a:p>
        </p:txBody>
      </p:sp>
      <p:sp>
        <p:nvSpPr>
          <p:cNvPr id="16" name="Footer Placeholder 3"/>
          <p:cNvSpPr txBox="1">
            <a:spLocks/>
          </p:cNvSpPr>
          <p:nvPr/>
        </p:nvSpPr>
        <p:spPr>
          <a:xfrm>
            <a:off x="8814565" y="5799703"/>
            <a:ext cx="478582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smtClean="0">
                <a:solidFill>
                  <a:srgbClr val="FF6600"/>
                </a:solidFill>
              </a:rPr>
              <a:t>Source</a:t>
            </a:r>
            <a:r>
              <a:rPr lang="en-GB" dirty="0">
                <a:solidFill>
                  <a:srgbClr val="FF6600"/>
                </a:solidFill>
              </a:rPr>
              <a:t>: GSA, The Road to 5G: Drivers, </a:t>
            </a:r>
            <a:r>
              <a:rPr lang="en-GB" dirty="0" smtClean="0">
                <a:solidFill>
                  <a:srgbClr val="FF6600"/>
                </a:solidFill>
              </a:rPr>
              <a:t>Applications, </a:t>
            </a:r>
          </a:p>
          <a:p>
            <a:pPr algn="l"/>
            <a:r>
              <a:rPr lang="en-GB" dirty="0" smtClean="0">
                <a:solidFill>
                  <a:srgbClr val="FF6600"/>
                </a:solidFill>
              </a:rPr>
              <a:t>Requirements </a:t>
            </a:r>
            <a:r>
              <a:rPr lang="en-GB" dirty="0">
                <a:solidFill>
                  <a:srgbClr val="FF6600"/>
                </a:solidFill>
              </a:rPr>
              <a:t>and Technical Development</a:t>
            </a:r>
            <a:endParaRPr lang="en-GB" dirty="0" smtClean="0">
              <a:solidFill>
                <a:srgbClr val="FF6600"/>
              </a:solidFill>
            </a:endParaRPr>
          </a:p>
          <a:p>
            <a:pPr algn="l"/>
            <a:r>
              <a:rPr lang="en-GB" dirty="0" smtClean="0">
                <a:solidFill>
                  <a:srgbClr val="FF6600"/>
                </a:solidFill>
              </a:rPr>
              <a:t>November, 2015</a:t>
            </a:r>
          </a:p>
        </p:txBody>
      </p:sp>
    </p:spTree>
    <p:extLst>
      <p:ext uri="{BB962C8B-B14F-4D97-AF65-F5344CB8AC3E}">
        <p14:creationId xmlns:p14="http://schemas.microsoft.com/office/powerpoint/2010/main" val="3935904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5013</TotalTime>
  <Words>1198</Words>
  <Application>Microsoft Office PowerPoint</Application>
  <PresentationFormat>Widescreen</PresentationFormat>
  <Paragraphs>148</Paragraphs>
  <Slides>13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Wingdings</vt:lpstr>
      <vt:lpstr>Office Theme</vt:lpstr>
      <vt:lpstr>1_Office Theme</vt:lpstr>
      <vt:lpstr>5G Networks and its Applications </vt:lpstr>
      <vt:lpstr>Agenda</vt:lpstr>
      <vt:lpstr>Living in a Digital Economy</vt:lpstr>
      <vt:lpstr>Evolution of Mobile Technology </vt:lpstr>
      <vt:lpstr>What is 5G?</vt:lpstr>
      <vt:lpstr>Why is 5G Different?</vt:lpstr>
      <vt:lpstr>5G Applications </vt:lpstr>
      <vt:lpstr>Drivers and Opportunities</vt:lpstr>
      <vt:lpstr>Mobile Spectrum Availability</vt:lpstr>
      <vt:lpstr>Spectrum Availability</vt:lpstr>
      <vt:lpstr>5G, when? Is it soon?!</vt:lpstr>
      <vt:lpstr>What is TRA doing about Spectrum?</vt:lpstr>
      <vt:lpstr>Thank you!  Any Questions? </vt:lpstr>
    </vt:vector>
  </TitlesOfParts>
  <Company>TRA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Operators’ views on the allotment of the 2.6 GHz band “Permanent VS Temporary”</dc:title>
  <dc:creator>Isa Yaser Al-Heddi</dc:creator>
  <cp:lastModifiedBy>Isa Yaser Al-Heddi</cp:lastModifiedBy>
  <cp:revision>187</cp:revision>
  <dcterms:created xsi:type="dcterms:W3CDTF">2016-08-27T18:48:22Z</dcterms:created>
  <dcterms:modified xsi:type="dcterms:W3CDTF">2016-10-25T08:16:55Z</dcterms:modified>
</cp:coreProperties>
</file>