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4" r:id="rId5"/>
    <p:sldId id="260" r:id="rId6"/>
    <p:sldId id="278" r:id="rId7"/>
    <p:sldId id="279" r:id="rId8"/>
    <p:sldId id="280" r:id="rId9"/>
    <p:sldId id="261" r:id="rId10"/>
    <p:sldId id="275" r:id="rId11"/>
    <p:sldId id="276" r:id="rId12"/>
    <p:sldId id="263" r:id="rId13"/>
    <p:sldId id="264" r:id="rId14"/>
    <p:sldId id="277" r:id="rId15"/>
    <p:sldId id="265" r:id="rId16"/>
    <p:sldId id="281" r:id="rId17"/>
    <p:sldId id="282" r:id="rId18"/>
    <p:sldId id="267" r:id="rId19"/>
    <p:sldId id="268" r:id="rId20"/>
    <p:sldId id="269" r:id="rId21"/>
    <p:sldId id="266" r:id="rId22"/>
    <p:sldId id="270" r:id="rId23"/>
    <p:sldId id="271" r:id="rId24"/>
    <p:sldId id="272" r:id="rId25"/>
    <p:sldId id="273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FC582C-4114-46BB-9202-57408B71465B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BA72B7-F735-4C1E-BC67-4EADD3CC13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video1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6%20-%202%20-%206.2%20Ritual%20and%20Religion%20(1058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IQ" b="1" dirty="0" smtClean="0"/>
              <a:t>الدورات </a:t>
            </a:r>
            <a:r>
              <a:rPr lang="ar-IQ" b="1" dirty="0"/>
              <a:t>الضخمة المفتوحة عبر </a:t>
            </a:r>
            <a:r>
              <a:rPr lang="ar-IQ" b="1" dirty="0" smtClean="0"/>
              <a:t>الانترنت </a:t>
            </a:r>
            <a:r>
              <a:rPr lang="en-US" b="1" dirty="0" smtClean="0"/>
              <a:t> (MOOC)</a:t>
            </a:r>
            <a:r>
              <a:rPr lang="ar-IQ" b="1" dirty="0" smtClean="0"/>
              <a:t> </a:t>
            </a:r>
            <a:endParaRPr lang="en-US" dirty="0"/>
          </a:p>
          <a:p>
            <a:pPr algn="ctr" rtl="1">
              <a:buNone/>
            </a:pPr>
            <a:r>
              <a:rPr lang="ar-IQ" b="1" dirty="0"/>
              <a:t> أثرها على التعليم والتعليم الهندسي</a:t>
            </a:r>
            <a:endParaRPr lang="en-US" dirty="0"/>
          </a:p>
          <a:p>
            <a:pPr algn="ctr" rtl="1">
              <a:buNone/>
            </a:pPr>
            <a:r>
              <a:rPr lang="ar-IQ" b="1" dirty="0"/>
              <a:t>الواقع </a:t>
            </a:r>
            <a:r>
              <a:rPr lang="ar-IQ" b="1" dirty="0" smtClean="0"/>
              <a:t>والتحديات والمستقبل</a:t>
            </a:r>
          </a:p>
          <a:p>
            <a:pPr algn="ctr" rtl="1">
              <a:buNone/>
            </a:pPr>
            <a:endParaRPr lang="ar-IQ" b="1" dirty="0" smtClean="0"/>
          </a:p>
          <a:p>
            <a:pPr algn="ctr" rtl="1">
              <a:buNone/>
            </a:pPr>
            <a:r>
              <a:rPr lang="ar-IQ" b="1" dirty="0"/>
              <a:t> د. وائل رشيد عبد </a:t>
            </a:r>
            <a:r>
              <a:rPr lang="ar-IQ" b="1" dirty="0" smtClean="0"/>
              <a:t>المجيد</a:t>
            </a:r>
            <a:endParaRPr lang="en-US" dirty="0"/>
          </a:p>
          <a:p>
            <a:pPr algn="ctr" rtl="1">
              <a:buNone/>
            </a:pPr>
            <a:r>
              <a:rPr lang="ar-IQ" sz="2000" b="1" dirty="0"/>
              <a:t>كلية هندسة الخوارزمي - جامعة بغداد - العراق</a:t>
            </a:r>
            <a:endParaRPr lang="en-US" sz="2000" dirty="0"/>
          </a:p>
          <a:p>
            <a:pPr algn="ctr" rtl="1">
              <a:buNone/>
            </a:pPr>
            <a:r>
              <a:rPr lang="ar-IQ" sz="2000" b="1" dirty="0"/>
              <a:t>عضو مجلس نقابة المهندسين العراقية</a:t>
            </a:r>
            <a:endParaRPr lang="en-US" dirty="0"/>
          </a:p>
          <a:p>
            <a:pPr algn="ctr" rtl="1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6534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928" y="1214988"/>
            <a:ext cx="8445072" cy="48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848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dirty="0" smtClean="0"/>
              <a:t>التحديات </a:t>
            </a:r>
            <a:r>
              <a:rPr lang="ar-IQ" dirty="0" smtClean="0"/>
              <a:t>التي تواجه التعليم العالي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IQ" dirty="0" smtClean="0"/>
              <a:t>العولمة </a:t>
            </a:r>
            <a:r>
              <a:rPr lang="ar-IQ" dirty="0"/>
              <a:t>وزيادة الزخم من أجل تدويل التعليم العالي</a:t>
            </a:r>
            <a:endParaRPr lang="en-US" dirty="0"/>
          </a:p>
          <a:p>
            <a:pPr algn="r" rtl="1"/>
            <a:r>
              <a:rPr lang="ar-IQ" dirty="0" smtClean="0"/>
              <a:t> زيادة </a:t>
            </a:r>
            <a:r>
              <a:rPr lang="ar-IQ" dirty="0"/>
              <a:t>الطلب على الحصول على التعليم العالي، مع توقعات بأنه سيكون هناك 120مليون طالب وطالبة في جميع أنحاء العالم بحلول عام 2020.</a:t>
            </a:r>
            <a:endParaRPr lang="en-US" dirty="0"/>
          </a:p>
          <a:p>
            <a:pPr algn="r" rtl="1"/>
            <a:r>
              <a:rPr lang="ar-IQ" dirty="0" smtClean="0"/>
              <a:t> </a:t>
            </a:r>
            <a:r>
              <a:rPr lang="ar-IQ" dirty="0"/>
              <a:t>تغيير التركيبة السكانية للمتعلمين والخبرة ومتطلبات الأعداد </a:t>
            </a:r>
            <a:r>
              <a:rPr lang="ar-IQ" dirty="0" smtClean="0"/>
              <a:t>أدى إلى  </a:t>
            </a:r>
            <a:r>
              <a:rPr lang="ar-IQ" dirty="0"/>
              <a:t>زيادة </a:t>
            </a:r>
            <a:r>
              <a:rPr lang="ar-IQ" dirty="0" smtClean="0"/>
              <a:t>أعداد </a:t>
            </a:r>
            <a:r>
              <a:rPr lang="ar-IQ" dirty="0"/>
              <a:t>المتدربين من كبار العمر </a:t>
            </a:r>
            <a:r>
              <a:rPr lang="ar-IQ" dirty="0" smtClean="0"/>
              <a:t>( </a:t>
            </a:r>
            <a:r>
              <a:rPr lang="ar-IQ" dirty="0"/>
              <a:t>لا يوجد عمر محدد </a:t>
            </a:r>
            <a:r>
              <a:rPr lang="ar-IQ" dirty="0" smtClean="0"/>
              <a:t>للتعليم)</a:t>
            </a:r>
          </a:p>
          <a:p>
            <a:pPr algn="r" rtl="1"/>
            <a:r>
              <a:rPr lang="ar-IQ" dirty="0" smtClean="0"/>
              <a:t>الزيادة  </a:t>
            </a:r>
            <a:r>
              <a:rPr lang="ar-IQ" dirty="0"/>
              <a:t>العالية في الولوج </a:t>
            </a:r>
            <a:r>
              <a:rPr lang="ar-IQ" dirty="0" err="1"/>
              <a:t>الى</a:t>
            </a:r>
            <a:r>
              <a:rPr lang="ar-IQ" dirty="0"/>
              <a:t> </a:t>
            </a:r>
            <a:r>
              <a:rPr lang="ar-IQ" dirty="0" smtClean="0"/>
              <a:t>التكنولوجيا </a:t>
            </a:r>
            <a:r>
              <a:rPr lang="ar-IQ" dirty="0"/>
              <a:t>ووسائل </a:t>
            </a:r>
            <a:r>
              <a:rPr lang="ar-IQ" dirty="0" smtClean="0"/>
              <a:t>الإعلام </a:t>
            </a:r>
            <a:r>
              <a:rPr lang="ar-IQ" dirty="0"/>
              <a:t>الاجتماعية</a:t>
            </a:r>
            <a:endParaRPr lang="en-US" dirty="0"/>
          </a:p>
          <a:p>
            <a:pPr algn="r" rtl="1"/>
            <a:r>
              <a:rPr lang="ar-IQ" dirty="0" smtClean="0"/>
              <a:t>الحاجة </a:t>
            </a:r>
            <a:r>
              <a:rPr lang="ar-IQ" dirty="0"/>
              <a:t>إلى تغييرات في التكاليف، والقدرة على تحمل التكاليف والنماذج الاقتصادية للتعليم العالي</a:t>
            </a:r>
            <a:endParaRPr lang="en-US" dirty="0"/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حلول التعليم العالي لمواجهة التحديات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التعليم </a:t>
            </a:r>
            <a:r>
              <a:rPr lang="ar-IQ" dirty="0"/>
              <a:t>المفتوح </a:t>
            </a:r>
            <a:r>
              <a:rPr lang="ar-IQ" dirty="0" smtClean="0"/>
              <a:t>سوف يلعب </a:t>
            </a:r>
            <a:r>
              <a:rPr lang="ar-IQ" dirty="0"/>
              <a:t>دورا هاما في </a:t>
            </a:r>
            <a:r>
              <a:rPr lang="ar-IQ" dirty="0" smtClean="0"/>
              <a:t>ضمان الحصول </a:t>
            </a:r>
            <a:r>
              <a:rPr lang="ar-IQ" dirty="0"/>
              <a:t>على التعليم للجميع ومعالجة القضايا والتحديات التي تواجه البيئة المتغيرة باستمرار التي تحتاج طرق جديدة </a:t>
            </a:r>
            <a:r>
              <a:rPr lang="ar-IQ" dirty="0" smtClean="0"/>
              <a:t>للتقديم</a:t>
            </a:r>
            <a:endParaRPr lang="en-US" dirty="0"/>
          </a:p>
          <a:p>
            <a:pPr algn="r" rtl="1"/>
            <a:r>
              <a:rPr lang="ar-IQ" dirty="0" smtClean="0"/>
              <a:t> يسانده </a:t>
            </a:r>
            <a:r>
              <a:rPr lang="ar-IQ" dirty="0"/>
              <a:t>ظهور الابتكارات بأسلوب </a:t>
            </a:r>
            <a:r>
              <a:rPr lang="en-US" dirty="0"/>
              <a:t>MOOC </a:t>
            </a:r>
            <a:r>
              <a:rPr lang="ar-IQ" dirty="0" smtClean="0"/>
              <a:t> والتي تظهر </a:t>
            </a:r>
            <a:r>
              <a:rPr lang="ar-IQ" dirty="0"/>
              <a:t>تقارب في الاهتمام في التنمية الاجتماعية والاقتصادية وتطوير التكنولوجيا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50" y="1477056"/>
            <a:ext cx="7815250" cy="44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IQ" dirty="0" smtClean="0"/>
              <a:t> التحديات العالمية  للتعليم العالي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العولمة</a:t>
            </a:r>
          </a:p>
          <a:p>
            <a:pPr algn="r" rtl="1"/>
            <a:r>
              <a:rPr lang="ar-IQ" dirty="0" smtClean="0"/>
              <a:t> تزايد </a:t>
            </a:r>
            <a:r>
              <a:rPr lang="ar-IQ" dirty="0"/>
              <a:t>المنافسة بين مؤسسات التعليم </a:t>
            </a:r>
            <a:r>
              <a:rPr lang="ar-IQ" dirty="0" smtClean="0"/>
              <a:t>العالي</a:t>
            </a:r>
          </a:p>
          <a:p>
            <a:pPr algn="r" rtl="1"/>
            <a:r>
              <a:rPr lang="ar-IQ" dirty="0" smtClean="0"/>
              <a:t>  التطور </a:t>
            </a:r>
            <a:r>
              <a:rPr lang="ar-IQ" dirty="0"/>
              <a:t>التكنولوجي السريع. </a:t>
            </a:r>
            <a:endParaRPr lang="ar-IQ" dirty="0" smtClean="0"/>
          </a:p>
          <a:p>
            <a:pPr algn="r" rtl="1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MOOC</a:t>
            </a:r>
            <a:endParaRPr lang="en-US" dirty="0" smtClean="0"/>
          </a:p>
          <a:p>
            <a:pPr algn="r" rtl="1">
              <a:buNone/>
            </a:pPr>
            <a:r>
              <a:rPr lang="ar-IQ" dirty="0" smtClean="0"/>
              <a:t>العالم </a:t>
            </a:r>
            <a:r>
              <a:rPr lang="ar-IQ" dirty="0"/>
              <a:t>بحاجة </a:t>
            </a:r>
            <a:r>
              <a:rPr lang="ar-IQ" dirty="0" smtClean="0"/>
              <a:t>إلى </a:t>
            </a:r>
            <a:r>
              <a:rPr lang="ar-IQ" dirty="0"/>
              <a:t>تعليم وتدريب المزيد من الطلاب لأننا  بحاجة إليهم للمساعدة في حل التحديات التي تواجه العالم، ولأن التعليم  هو العامل </a:t>
            </a:r>
            <a:r>
              <a:rPr lang="ar-IQ" dirty="0" smtClean="0"/>
              <a:t>الأساس </a:t>
            </a:r>
            <a:r>
              <a:rPr lang="ar-IQ" dirty="0"/>
              <a:t>في </a:t>
            </a:r>
            <a:r>
              <a:rPr lang="ar-IQ" dirty="0" smtClean="0"/>
              <a:t>إيجاد  </a:t>
            </a:r>
            <a:r>
              <a:rPr lang="ar-IQ" dirty="0"/>
              <a:t>العادلة الاجتماعية </a:t>
            </a:r>
            <a:r>
              <a:rPr lang="ar-IQ" dirty="0" smtClean="0"/>
              <a:t>والاقتصادية</a:t>
            </a:r>
            <a:r>
              <a:rPr lang="en-US" dirty="0" smtClean="0"/>
              <a:t> </a:t>
            </a:r>
          </a:p>
          <a:p>
            <a:pPr algn="r" rtl="1"/>
            <a:endParaRPr lang="en-US" dirty="0"/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 smtClean="0"/>
              <a:t>حلول التحديات العالمية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dirty="0"/>
              <a:t>جامعات مثل معهد </a:t>
            </a:r>
            <a:r>
              <a:rPr lang="ar-IQ" dirty="0" err="1"/>
              <a:t>ماساتشوستس</a:t>
            </a:r>
            <a:r>
              <a:rPr lang="ar-IQ" dirty="0"/>
              <a:t> للتكنولوجيا استغلت وبشكل </a:t>
            </a:r>
            <a:r>
              <a:rPr lang="ar-IQ" dirty="0" smtClean="0"/>
              <a:t>مبدع  </a:t>
            </a:r>
            <a:r>
              <a:rPr lang="ar-IQ" dirty="0"/>
              <a:t>قوة هذه التكنولوجيات </a:t>
            </a:r>
            <a:r>
              <a:rPr lang="ar-IQ" dirty="0" smtClean="0"/>
              <a:t>الجديدة</a:t>
            </a:r>
            <a:r>
              <a:rPr lang="en-US" dirty="0" smtClean="0"/>
              <a:t> (MOOC) </a:t>
            </a:r>
            <a:r>
              <a:rPr lang="ar-IQ" dirty="0" smtClean="0"/>
              <a:t> </a:t>
            </a:r>
            <a:r>
              <a:rPr lang="ar-IQ" dirty="0"/>
              <a:t>لجعل التعليم متوفر بشكل اكبر وأكثر </a:t>
            </a:r>
            <a:r>
              <a:rPr lang="ar-IQ" dirty="0" smtClean="0"/>
              <a:t>فعالية</a:t>
            </a:r>
            <a:endParaRPr lang="en-US" dirty="0" smtClean="0"/>
          </a:p>
          <a:p>
            <a:pPr algn="r" rtl="1"/>
            <a:r>
              <a:rPr lang="en-US" dirty="0"/>
              <a:t>MOOCs </a:t>
            </a:r>
            <a:r>
              <a:rPr lang="ar-IQ" dirty="0"/>
              <a:t>هي  تطوير وتنمية عالمية ويمكن أن تعزز التعاون الدولي بين </a:t>
            </a:r>
            <a:r>
              <a:rPr lang="ar-IQ" dirty="0" smtClean="0"/>
              <a:t>المؤسسات</a:t>
            </a:r>
            <a:endParaRPr lang="en-US" dirty="0" smtClean="0"/>
          </a:p>
          <a:p>
            <a:pPr algn="r" rtl="1"/>
            <a:r>
              <a:rPr lang="ar-IQ" dirty="0"/>
              <a:t>اللغة الإنجليزية </a:t>
            </a:r>
            <a:r>
              <a:rPr lang="ar-IQ" dirty="0" smtClean="0"/>
              <a:t>سائدة لحد </a:t>
            </a:r>
            <a:r>
              <a:rPr lang="ar-IQ" dirty="0" err="1" smtClean="0"/>
              <a:t>الان</a:t>
            </a:r>
            <a:r>
              <a:rPr lang="ar-IQ" dirty="0" smtClean="0"/>
              <a:t> ترجمة </a:t>
            </a:r>
            <a:r>
              <a:rPr lang="ar-IQ" dirty="0"/>
              <a:t>الموارد جنبا إلى جنب مع النمو في عدد من المشاريع غير الإنجليزية </a:t>
            </a:r>
            <a:r>
              <a:rPr lang="ar-IQ" dirty="0" err="1" smtClean="0"/>
              <a:t>سيودي</a:t>
            </a:r>
            <a:r>
              <a:rPr lang="ar-IQ" dirty="0" smtClean="0"/>
              <a:t> </a:t>
            </a:r>
            <a:r>
              <a:rPr lang="ar-IQ" dirty="0" err="1" smtClean="0"/>
              <a:t>الى</a:t>
            </a:r>
            <a:r>
              <a:rPr lang="ar-IQ" dirty="0" smtClean="0"/>
              <a:t> </a:t>
            </a:r>
            <a:r>
              <a:rPr lang="ar-IQ" dirty="0"/>
              <a:t>التنوع اللغوي بشكل أكبر وتزيد من الاستخدام العالمي </a:t>
            </a:r>
            <a:r>
              <a:rPr lang="ar-IQ" dirty="0" smtClean="0"/>
              <a:t>لها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حلول التحديات العالمية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يجب </a:t>
            </a:r>
            <a:r>
              <a:rPr lang="ar-IQ" dirty="0" err="1" smtClean="0"/>
              <a:t>ان</a:t>
            </a:r>
            <a:r>
              <a:rPr lang="ar-IQ" dirty="0" smtClean="0"/>
              <a:t>  </a:t>
            </a:r>
            <a:r>
              <a:rPr lang="ar-IQ" dirty="0"/>
              <a:t>يتم العمل على ترجمة جوانب أخرى من الدورات مثل المراجع الثقافية والأمثلة </a:t>
            </a:r>
            <a:r>
              <a:rPr lang="ar-IQ" dirty="0" err="1"/>
              <a:t>و</a:t>
            </a:r>
            <a:r>
              <a:rPr lang="ar-IQ" dirty="0"/>
              <a:t> التعابير و وحدات </a:t>
            </a:r>
            <a:r>
              <a:rPr lang="ar-IQ" dirty="0" smtClean="0"/>
              <a:t>القياس،</a:t>
            </a:r>
            <a:r>
              <a:rPr lang="ar-IQ" dirty="0" err="1" smtClean="0"/>
              <a:t>إلخ</a:t>
            </a:r>
            <a:r>
              <a:rPr lang="en-US" dirty="0" smtClean="0"/>
              <a:t>.</a:t>
            </a:r>
            <a:endParaRPr lang="ar-IQ" dirty="0" smtClean="0"/>
          </a:p>
          <a:p>
            <a:pPr algn="r" rtl="1">
              <a:buNone/>
            </a:pPr>
            <a:endParaRPr lang="ar-IQ" dirty="0" smtClean="0"/>
          </a:p>
          <a:p>
            <a:pPr algn="ctr" rtl="1">
              <a:buNone/>
            </a:pPr>
            <a:r>
              <a:rPr lang="ar-IQ" dirty="0" smtClean="0"/>
              <a:t>في الختام </a:t>
            </a:r>
            <a:r>
              <a:rPr lang="en-US" dirty="0" smtClean="0"/>
              <a:t>(MOOC) </a:t>
            </a:r>
            <a:r>
              <a:rPr lang="ar-IQ" dirty="0" smtClean="0"/>
              <a:t> </a:t>
            </a:r>
            <a:r>
              <a:rPr lang="ar-IQ" dirty="0"/>
              <a:t>سوف تحتاج إلى دمج ميزات متعددة </a:t>
            </a:r>
            <a:r>
              <a:rPr lang="ar-IQ" dirty="0" smtClean="0"/>
              <a:t>من الثقافات</a:t>
            </a:r>
            <a:r>
              <a:rPr lang="ar-IQ" dirty="0"/>
              <a:t>، متعددة الأبعاد، متعددة الأوجه والسمات </a:t>
            </a:r>
            <a:r>
              <a:rPr lang="ar-IQ" dirty="0" smtClean="0"/>
              <a:t>الدولية    </a:t>
            </a:r>
            <a:r>
              <a:rPr lang="ar-IQ" dirty="0"/>
              <a:t>في  </a:t>
            </a:r>
            <a:r>
              <a:rPr lang="ar-IQ" dirty="0" smtClean="0"/>
              <a:t>المحتوى لتعالج التحديات العالمية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dirty="0"/>
              <a:t>. </a:t>
            </a:r>
            <a:r>
              <a:rPr lang="ar-IQ" b="1" dirty="0"/>
              <a:t>التعليم الهندسي </a:t>
            </a:r>
            <a:r>
              <a:rPr lang="ar-IQ" b="1" dirty="0" err="1"/>
              <a:t>و</a:t>
            </a:r>
            <a:r>
              <a:rPr lang="en-US" b="1" dirty="0" smtClean="0"/>
              <a:t>MOOCS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dirty="0"/>
              <a:t>التعليم الهندسي هو نشاط تدريس </a:t>
            </a:r>
            <a:r>
              <a:rPr lang="ar-IQ" dirty="0" err="1"/>
              <a:t>النظريا</a:t>
            </a:r>
            <a:r>
              <a:rPr lang="ar-IQ" dirty="0"/>
              <a:t> ت والمبادئ  المتعلقة  بممارسة مهنة </a:t>
            </a:r>
            <a:r>
              <a:rPr lang="ar-IQ" dirty="0" smtClean="0"/>
              <a:t>الهندسة</a:t>
            </a:r>
            <a:endParaRPr lang="en-US" dirty="0" smtClean="0"/>
          </a:p>
          <a:p>
            <a:pPr algn="r" rtl="1"/>
            <a:r>
              <a:rPr lang="ar-IQ" dirty="0"/>
              <a:t>الممارسة والتطبيق العملي هي عنصر أساسي في مهنة  الهندسة</a:t>
            </a:r>
            <a:endParaRPr lang="en-US" dirty="0"/>
          </a:p>
          <a:p>
            <a:pPr algn="r" rtl="1"/>
            <a:r>
              <a:rPr lang="ar-IQ" dirty="0"/>
              <a:t>وحضور طلاب الهندسة في المختبرات أمر ضروري أثناء </a:t>
            </a:r>
            <a:r>
              <a:rPr lang="ar-IQ" dirty="0" smtClean="0"/>
              <a:t>الفصول الدراسية</a:t>
            </a:r>
            <a:endParaRPr lang="en-US" dirty="0" smtClean="0"/>
          </a:p>
          <a:p>
            <a:pPr algn="r" rtl="1"/>
            <a:r>
              <a:rPr lang="ar-IQ" dirty="0"/>
              <a:t>سد الفجوة بين النظرية </a:t>
            </a:r>
            <a:r>
              <a:rPr lang="ar-IQ" dirty="0" err="1"/>
              <a:t>و</a:t>
            </a:r>
            <a:r>
              <a:rPr lang="ar-IQ" dirty="0"/>
              <a:t> الممارسة </a:t>
            </a:r>
            <a:r>
              <a:rPr lang="ar-IQ" dirty="0" smtClean="0"/>
              <a:t>كان من خلال </a:t>
            </a:r>
            <a:r>
              <a:rPr lang="ar-IQ" dirty="0" smtClean="0"/>
              <a:t>المحاكاة الحاسوبية هي بديل جيد للتكلفة العالية المختبرات عبر</a:t>
            </a:r>
            <a:r>
              <a:rPr lang="ar-IQ" dirty="0" smtClean="0"/>
              <a:t> </a:t>
            </a:r>
            <a:r>
              <a:rPr lang="en-US" dirty="0" smtClean="0"/>
              <a:t>MOOC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b="1" dirty="0" smtClean="0"/>
              <a:t>التعليم الهندسي </a:t>
            </a:r>
            <a:r>
              <a:rPr lang="ar-IQ" b="1" dirty="0" err="1" smtClean="0"/>
              <a:t>و</a:t>
            </a:r>
            <a:r>
              <a:rPr lang="en-US" b="1" dirty="0" smtClean="0"/>
              <a:t>MOOCS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dirty="0"/>
              <a:t>الميزة الأساسية لاستخدام أجهزة المحاكاة في التعليم الهندسي هو أنها تعزز فهم الطلاب للمفاهيم النظرية باستخدام الوسائل </a:t>
            </a:r>
            <a:r>
              <a:rPr lang="ar-IQ" dirty="0" err="1" smtClean="0"/>
              <a:t>الرسومية</a:t>
            </a:r>
            <a:endParaRPr lang="en-US" dirty="0" smtClean="0"/>
          </a:p>
          <a:p>
            <a:pPr algn="r" rtl="1"/>
            <a:r>
              <a:rPr lang="ar-IQ" dirty="0"/>
              <a:t>محاكاة النتائج عادة ما تبرز أوجه الشبه والاختلاف بين خصائص النظرية والفعلية من الأجهزة والأنظمة.</a:t>
            </a:r>
            <a:endParaRPr lang="en-US" dirty="0"/>
          </a:p>
          <a:p>
            <a:pPr algn="r" rtl="1"/>
            <a:r>
              <a:rPr lang="ar-IQ" dirty="0"/>
              <a:t>معهد </a:t>
            </a:r>
            <a:r>
              <a:rPr lang="ar-IQ" dirty="0" err="1"/>
              <a:t>ماساتشوستس</a:t>
            </a:r>
            <a:r>
              <a:rPr lang="ar-IQ" dirty="0"/>
              <a:t> للتكنولوجيا وجامعة ستانفورد عرضت </a:t>
            </a:r>
            <a:r>
              <a:rPr lang="en-US" dirty="0"/>
              <a:t>MOOCs </a:t>
            </a:r>
            <a:r>
              <a:rPr lang="ar-IQ" dirty="0"/>
              <a:t>في وقت مبكر في علوم الحاسوب والهندسة </a:t>
            </a:r>
            <a:r>
              <a:rPr lang="ar-IQ" dirty="0" smtClean="0"/>
              <a:t>الكهربائية</a:t>
            </a:r>
            <a:endParaRPr lang="en-US" dirty="0" smtClean="0"/>
          </a:p>
          <a:p>
            <a:pPr algn="r" rtl="1"/>
            <a:r>
              <a:rPr lang="ar-IQ" dirty="0" smtClean="0"/>
              <a:t>الفصول </a:t>
            </a:r>
            <a:r>
              <a:rPr lang="ar-IQ" dirty="0"/>
              <a:t>الهندسية المتقدمة ( الماجستير والدكتوراه) غائبة تقريبا من قوائم </a:t>
            </a:r>
            <a:r>
              <a:rPr lang="en-US" dirty="0" smtClean="0"/>
              <a:t>MOOC  </a:t>
            </a:r>
            <a:r>
              <a:rPr lang="ar-IQ" dirty="0" smtClean="0"/>
              <a:t> </a:t>
            </a:r>
            <a:r>
              <a:rPr lang="ar-IQ" dirty="0" smtClean="0"/>
              <a:t>مع محاولات جادة لإضافة قسم من الدورات اليها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48201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dirty="0" smtClean="0"/>
              <a:t>معنى </a:t>
            </a:r>
            <a:r>
              <a:rPr lang="en-US" dirty="0" smtClean="0"/>
              <a:t>MOOC</a:t>
            </a:r>
            <a:endParaRPr lang="ar-IQ" dirty="0" smtClean="0"/>
          </a:p>
          <a:p>
            <a:pPr algn="r" rtl="1">
              <a:buNone/>
            </a:pPr>
            <a:r>
              <a:rPr lang="ar-IQ" dirty="0" smtClean="0"/>
              <a:t>الضخمة                           </a:t>
            </a:r>
            <a:r>
              <a:rPr lang="en-US" b="1" dirty="0" smtClean="0"/>
              <a:t>M</a:t>
            </a:r>
            <a:r>
              <a:rPr lang="en-US" dirty="0" smtClean="0"/>
              <a:t>assive      </a:t>
            </a:r>
            <a:endParaRPr lang="ar-IQ" dirty="0" smtClean="0"/>
          </a:p>
          <a:p>
            <a:pPr algn="r" rtl="1">
              <a:buNone/>
            </a:pPr>
            <a:r>
              <a:rPr lang="ar-IQ" dirty="0" smtClean="0"/>
              <a:t>عبر الانترنت          </a:t>
            </a:r>
            <a:r>
              <a:rPr lang="en-US" b="1" dirty="0" smtClean="0"/>
              <a:t>O</a:t>
            </a:r>
            <a:r>
              <a:rPr lang="en-US" dirty="0" smtClean="0"/>
              <a:t>n- Line               </a:t>
            </a:r>
            <a:endParaRPr lang="ar-IQ" dirty="0" smtClean="0"/>
          </a:p>
          <a:p>
            <a:pPr algn="r" rtl="1">
              <a:buNone/>
            </a:pPr>
            <a:r>
              <a:rPr lang="ar-IQ" dirty="0" smtClean="0"/>
              <a:t>مفتوحة                       </a:t>
            </a:r>
            <a:r>
              <a:rPr lang="en-US" dirty="0" smtClean="0"/>
              <a:t>    </a:t>
            </a:r>
            <a:r>
              <a:rPr lang="ar-IQ" dirty="0" smtClean="0"/>
              <a:t> </a:t>
            </a:r>
            <a:r>
              <a:rPr lang="en-US" dirty="0" smtClean="0"/>
              <a:t>    </a:t>
            </a:r>
            <a:r>
              <a:rPr lang="ar-IQ" dirty="0" smtClean="0"/>
              <a:t>      </a:t>
            </a:r>
            <a:r>
              <a:rPr lang="en-US" b="1" dirty="0" smtClean="0"/>
              <a:t>O</a:t>
            </a:r>
            <a:r>
              <a:rPr lang="en-US" dirty="0" smtClean="0"/>
              <a:t>pen</a:t>
            </a:r>
          </a:p>
          <a:p>
            <a:pPr algn="r" rtl="1">
              <a:buNone/>
            </a:pPr>
            <a:r>
              <a:rPr lang="ar-IQ" dirty="0" smtClean="0"/>
              <a:t>دورات                      </a:t>
            </a:r>
            <a:r>
              <a:rPr lang="en-US" dirty="0" smtClean="0"/>
              <a:t>     </a:t>
            </a:r>
            <a:r>
              <a:rPr lang="ar-IQ" dirty="0" smtClean="0"/>
              <a:t>       </a:t>
            </a:r>
            <a:r>
              <a:rPr lang="en-US" b="1" dirty="0" smtClean="0"/>
              <a:t>C</a:t>
            </a:r>
            <a:r>
              <a:rPr lang="en-US" dirty="0" smtClean="0"/>
              <a:t>ourses</a:t>
            </a:r>
          </a:p>
          <a:p>
            <a:pPr algn="r" rtl="1">
              <a:buNone/>
            </a:pPr>
            <a:r>
              <a:rPr lang="ar-IQ" b="1" dirty="0" smtClean="0"/>
              <a:t>الدورات الضخمة المفتوحة عبر الانترنت</a:t>
            </a:r>
            <a:r>
              <a:rPr lang="en-US" b="1" dirty="0" smtClean="0"/>
              <a:t>= </a:t>
            </a:r>
            <a:r>
              <a:rPr lang="ar-IQ" b="1" dirty="0" smtClean="0"/>
              <a:t> </a:t>
            </a:r>
            <a:r>
              <a:rPr lang="en-US" b="1" dirty="0" smtClean="0"/>
              <a:t> (MOOC)</a:t>
            </a:r>
            <a:r>
              <a:rPr lang="ar-IQ" b="1" dirty="0" smtClean="0"/>
              <a:t> </a:t>
            </a:r>
            <a:endParaRPr lang="en-US" dirty="0" smtClean="0"/>
          </a:p>
          <a:p>
            <a:pPr algn="r" rtl="1">
              <a:buNone/>
            </a:pPr>
            <a:r>
              <a:rPr lang="ar-IQ" dirty="0" smtClean="0"/>
              <a:t>هي دورات دراسية موفرة عبر الانترنت بشكل مجاني  لعدد ضخم  من الطلبة ( قاموس أكسفورد)</a:t>
            </a:r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dirty="0" smtClean="0"/>
          </a:p>
          <a:p>
            <a:pPr algn="r" rtl="1">
              <a:buNone/>
            </a:pPr>
            <a:endParaRPr lang="ar-IQ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ar-IQ" u="sng" dirty="0" smtClean="0"/>
          </a:p>
          <a:p>
            <a:pPr algn="r" rtl="1">
              <a:buNone/>
            </a:pPr>
            <a:endParaRPr lang="ar-IQ" u="sng" dirty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81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تعريف </a:t>
            </a:r>
            <a:r>
              <a:rPr lang="ar-IQ" sz="4000" dirty="0" err="1" smtClean="0"/>
              <a:t>و</a:t>
            </a:r>
            <a:r>
              <a:rPr lang="ar-IQ" sz="4000" dirty="0" smtClean="0"/>
              <a:t> </a:t>
            </a:r>
            <a:r>
              <a:rPr lang="ar-SA" sz="4000" dirty="0" smtClean="0"/>
              <a:t>مقدمة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IQ" b="1" dirty="0" smtClean="0"/>
              <a:t>التعليم الهندسي </a:t>
            </a:r>
            <a:r>
              <a:rPr lang="ar-IQ" b="1" dirty="0" err="1" smtClean="0"/>
              <a:t>و</a:t>
            </a:r>
            <a:r>
              <a:rPr lang="en-US" b="1" dirty="0" smtClean="0"/>
              <a:t>MOOCS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/>
              <a:t>التعليم الهندسي يوجد أساسا في المواد العلمية </a:t>
            </a:r>
            <a:r>
              <a:rPr lang="ar-IQ" dirty="0" smtClean="0"/>
              <a:t>مثل</a:t>
            </a:r>
            <a:r>
              <a:rPr lang="en-US" dirty="0" smtClean="0"/>
              <a:t> </a:t>
            </a:r>
            <a:r>
              <a:rPr lang="ar-IQ" dirty="0" smtClean="0"/>
              <a:t>الرياضيات </a:t>
            </a:r>
            <a:r>
              <a:rPr lang="ar-IQ" dirty="0"/>
              <a:t>والفيزياء والإحصاء والكمبيوتر البرمجة </a:t>
            </a:r>
            <a:r>
              <a:rPr lang="ar-IQ" dirty="0" smtClean="0"/>
              <a:t>وغيرها</a:t>
            </a:r>
            <a:endParaRPr lang="en-US" dirty="0" smtClean="0"/>
          </a:p>
          <a:p>
            <a:pPr algn="r" rtl="1"/>
            <a:r>
              <a:rPr lang="ar-IQ" dirty="0"/>
              <a:t>والعلوم  والمواضيع الهندسية تمثل أجزاء  كبيرة في التعلم العالمي  العام في هذه الأيام. وبالتالي فان </a:t>
            </a:r>
            <a:r>
              <a:rPr lang="en-US" dirty="0"/>
              <a:t>MOOCs </a:t>
            </a:r>
            <a:r>
              <a:rPr lang="ar-IQ" dirty="0"/>
              <a:t>تركز على العلوم الهندسية والتي  يبدو أن لديها  أكبر نسبة في التبني  في المؤسسات التعليمية بشكل عام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الاستنتاجات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IQ" dirty="0" smtClean="0"/>
              <a:t>حقبة جديدة ونقطة تحول كبيرة في التعليم الهندسي عبر الانترنت نمر بها من خلال </a:t>
            </a:r>
            <a:r>
              <a:rPr lang="en-US" dirty="0" smtClean="0"/>
              <a:t>(</a:t>
            </a:r>
            <a:r>
              <a:rPr lang="en-US" dirty="0" err="1" smtClean="0"/>
              <a:t>Mooc</a:t>
            </a:r>
            <a:r>
              <a:rPr lang="en-US" dirty="0" smtClean="0"/>
              <a:t>) </a:t>
            </a:r>
            <a:r>
              <a:rPr lang="ar-IQ" dirty="0" smtClean="0"/>
              <a:t>والتي توفر سرعة تواصل وتكنولوجيا حديثة </a:t>
            </a:r>
          </a:p>
          <a:p>
            <a:pPr algn="r" rtl="1"/>
            <a:r>
              <a:rPr lang="ar-IQ" dirty="0" smtClean="0"/>
              <a:t>في هذا </a:t>
            </a:r>
            <a:r>
              <a:rPr lang="ar-IQ" dirty="0" smtClean="0"/>
              <a:t>العصر الجديد للتعليم عبر الإنترنت، يجب التركيز </a:t>
            </a:r>
            <a:r>
              <a:rPr lang="ar-IQ" dirty="0" smtClean="0"/>
              <a:t>في </a:t>
            </a:r>
            <a:r>
              <a:rPr lang="ar-IQ" dirty="0" smtClean="0"/>
              <a:t>المؤسسات </a:t>
            </a:r>
            <a:r>
              <a:rPr lang="ar-IQ" dirty="0" smtClean="0"/>
              <a:t>التعليمية  على خلق </a:t>
            </a:r>
            <a:r>
              <a:rPr lang="ar-IQ" dirty="0" smtClean="0"/>
              <a:t>رؤى </a:t>
            </a:r>
            <a:r>
              <a:rPr lang="ar-IQ" dirty="0" smtClean="0"/>
              <a:t>عالمية </a:t>
            </a:r>
            <a:r>
              <a:rPr lang="ar-IQ" dirty="0" smtClean="0"/>
              <a:t>في </a:t>
            </a:r>
            <a:r>
              <a:rPr lang="ar-IQ" dirty="0" smtClean="0"/>
              <a:t>كيف يمكن للتقنيات أن </a:t>
            </a:r>
            <a:r>
              <a:rPr lang="ar-IQ" dirty="0" smtClean="0"/>
              <a:t>تخدم </a:t>
            </a:r>
            <a:r>
              <a:rPr lang="ar-IQ" dirty="0" smtClean="0"/>
              <a:t>الجامعات الهندسية </a:t>
            </a:r>
            <a:r>
              <a:rPr lang="ar-IQ" dirty="0" smtClean="0"/>
              <a:t>الخاصة </a:t>
            </a:r>
            <a:r>
              <a:rPr lang="ar-IQ" dirty="0" smtClean="0"/>
              <a:t>بنا</a:t>
            </a:r>
            <a:endParaRPr lang="en-US" dirty="0" smtClean="0"/>
          </a:p>
          <a:p>
            <a:pPr algn="r" rtl="1"/>
            <a:r>
              <a:rPr lang="ar-IQ" dirty="0" smtClean="0"/>
              <a:t>تقنيات التعليم الحديثة سوف تغير بشكل واسع من خارطة تواجد الجامعات </a:t>
            </a:r>
            <a:r>
              <a:rPr lang="ar-IQ" dirty="0" err="1" smtClean="0"/>
              <a:t>والموسسات</a:t>
            </a:r>
            <a:r>
              <a:rPr lang="ar-IQ" dirty="0" smtClean="0"/>
              <a:t> التعليمية </a:t>
            </a:r>
          </a:p>
          <a:p>
            <a:pPr algn="r" rtl="1"/>
            <a:r>
              <a:rPr lang="ar-IQ" dirty="0" smtClean="0"/>
              <a:t>توفر التعليم المطول عبر الجامعات سوف </a:t>
            </a:r>
            <a:r>
              <a:rPr lang="ar-IQ" dirty="0" err="1" smtClean="0"/>
              <a:t>يتاثر</a:t>
            </a:r>
            <a:r>
              <a:rPr lang="ar-IQ" dirty="0" smtClean="0"/>
              <a:t> بكلفة وقيمة  </a:t>
            </a:r>
            <a:r>
              <a:rPr lang="ar-IQ" dirty="0" smtClean="0"/>
              <a:t>ا</a:t>
            </a:r>
            <a:r>
              <a:rPr lang="ar-IQ" dirty="0" smtClean="0"/>
              <a:t>لدورات المقدمة للطلبة وقيمة الاعتماد </a:t>
            </a:r>
            <a:r>
              <a:rPr lang="ar-IQ" dirty="0" err="1" smtClean="0"/>
              <a:t>الاكاديمي</a:t>
            </a:r>
            <a:r>
              <a:rPr lang="ar-IQ" dirty="0" smtClean="0"/>
              <a:t> المقدم من </a:t>
            </a:r>
            <a:r>
              <a:rPr lang="ar-IQ" dirty="0" err="1" smtClean="0"/>
              <a:t>ارباب</a:t>
            </a:r>
            <a:r>
              <a:rPr lang="ar-IQ" dirty="0" smtClean="0"/>
              <a:t> العمل المحتملين 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الاستنتاجات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المتعلمون سيكونون قادرون على إدارة محتوى التعليم لتعبيد الطريق لتكامل </a:t>
            </a:r>
            <a:r>
              <a:rPr lang="en-US" dirty="0" smtClean="0"/>
              <a:t>(MOOC) </a:t>
            </a:r>
            <a:r>
              <a:rPr lang="ar-IQ" dirty="0" smtClean="0"/>
              <a:t>مع الفصول الدراسية الافتراضية في </a:t>
            </a:r>
            <a:r>
              <a:rPr lang="ar-IQ" dirty="0" smtClean="0"/>
              <a:t>المستقبل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I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05828"/>
            <a:ext cx="5715000" cy="6002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bile robot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95986"/>
            <a:ext cx="5638800" cy="5912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ar-IQ" sz="9600" smtClean="0"/>
              <a:t>شكرا لإصغائكم</a:t>
            </a:r>
            <a:endParaRPr lang="en-US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IQ" dirty="0" smtClean="0"/>
              <a:t>خصائص </a:t>
            </a:r>
            <a:r>
              <a:rPr lang="en-US" dirty="0" smtClean="0"/>
              <a:t>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dirty="0" smtClean="0"/>
              <a:t>متوفرة بشكل مجاني وعدد الطلبة غير محدد</a:t>
            </a:r>
          </a:p>
          <a:p>
            <a:pPr algn="r" rtl="1"/>
            <a:r>
              <a:rPr lang="ar-IQ" dirty="0" smtClean="0"/>
              <a:t>تجمع بين التواصل الاجتماعي والبث المباشر للفيديو والتقييم</a:t>
            </a:r>
          </a:p>
          <a:p>
            <a:pPr algn="r" rtl="1"/>
            <a:r>
              <a:rPr lang="ar-IQ" dirty="0" smtClean="0"/>
              <a:t>متوفرة لجميع الأعمار</a:t>
            </a:r>
          </a:p>
          <a:p>
            <a:pPr algn="r" rtl="1"/>
            <a:r>
              <a:rPr lang="ar-IQ" dirty="0" smtClean="0"/>
              <a:t>متوفرة للطلبة بغض النظر عن خلفيتهم التعليمية والمهارات التي يمتلكونها والأهداف التي يسعون اليها</a:t>
            </a:r>
          </a:p>
          <a:p>
            <a:pPr algn="r" rtl="1"/>
            <a:r>
              <a:rPr lang="ar-IQ" dirty="0" smtClean="0"/>
              <a:t>لا تحتاج إلى حضور جسدي</a:t>
            </a:r>
          </a:p>
          <a:p>
            <a:pPr algn="r" rtl="1"/>
            <a:r>
              <a:rPr lang="ar-IQ" dirty="0" smtClean="0"/>
              <a:t>لا تمنح درجات رسمية ما عدا شهادات مشاركة</a:t>
            </a:r>
            <a:endParaRPr lang="ar-IQ" dirty="0"/>
          </a:p>
          <a:p>
            <a:pPr algn="r" rtl="1"/>
            <a:endParaRPr lang="ar-IQ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dirty="0" smtClean="0"/>
              <a:t>السمات المتشابهة بين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الدورات (الفصول الدراسية)  التقليدية </a:t>
            </a:r>
            <a:r>
              <a:rPr lang="ar-IQ" dirty="0" err="1" smtClean="0"/>
              <a:t>و</a:t>
            </a:r>
            <a:r>
              <a:rPr lang="en-US" dirty="0" smtClean="0"/>
              <a:t>MOOC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760"/>
          </a:xfrm>
        </p:spPr>
        <p:txBody>
          <a:bodyPr/>
          <a:lstStyle/>
          <a:p>
            <a:pPr algn="r" rtl="1"/>
            <a:r>
              <a:rPr lang="ar-IQ" dirty="0" smtClean="0"/>
              <a:t>مفردات المناهج الدراسية</a:t>
            </a:r>
          </a:p>
          <a:p>
            <a:pPr algn="r" rtl="1"/>
            <a:r>
              <a:rPr lang="ar-IQ" dirty="0" smtClean="0"/>
              <a:t>التوقيتات الدراسية </a:t>
            </a:r>
          </a:p>
          <a:p>
            <a:pPr algn="r" rtl="1"/>
            <a:r>
              <a:rPr lang="ar-IQ" dirty="0" smtClean="0"/>
              <a:t>الواجبات المنزلية</a:t>
            </a:r>
          </a:p>
          <a:p>
            <a:pPr algn="r" rtl="1"/>
            <a:r>
              <a:rPr lang="ar-IQ" dirty="0" smtClean="0"/>
              <a:t>الامتحانات</a:t>
            </a:r>
          </a:p>
          <a:p>
            <a:pPr algn="r" rtl="1"/>
            <a:r>
              <a:rPr lang="ar-IQ" dirty="0" smtClean="0"/>
              <a:t>المناقشات بين الطلبة أنفسهم (مجموعات المناقشة) وبين الطلبة والمحاضر</a:t>
            </a:r>
          </a:p>
          <a:p>
            <a:pPr algn="r" rt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Summery of MOOC in 2013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1" y="1177023"/>
            <a:ext cx="6477000" cy="48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 b="17712"/>
          <a:stretch>
            <a:fillRect/>
          </a:stretch>
        </p:blipFill>
        <p:spPr bwMode="auto">
          <a:xfrm>
            <a:off x="457200" y="76200"/>
            <a:ext cx="8534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352800" y="0"/>
            <a:ext cx="5486400" cy="6740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Introduction to Sustainability</a:t>
            </a:r>
          </a:p>
          <a:p>
            <a:r>
              <a:rPr lang="en-US" dirty="0">
                <a:latin typeface="Arial" pitchFamily="34" charset="0"/>
              </a:rPr>
              <a:t>Jonathan </a:t>
            </a:r>
            <a:r>
              <a:rPr lang="en-US" dirty="0" err="1">
                <a:latin typeface="Arial" pitchFamily="34" charset="0"/>
              </a:rPr>
              <a:t>Tomkin</a:t>
            </a:r>
            <a:endParaRPr lang="en-US" dirty="0">
              <a:latin typeface="Arial" pitchFamily="34" charset="0"/>
            </a:endParaRPr>
          </a:p>
          <a:p>
            <a:r>
              <a:rPr lang="en-US" dirty="0" err="1">
                <a:latin typeface="Arial" pitchFamily="34" charset="0"/>
              </a:rPr>
              <a:t>Unversity</a:t>
            </a:r>
            <a:r>
              <a:rPr lang="en-US" dirty="0">
                <a:latin typeface="Arial" pitchFamily="34" charset="0"/>
              </a:rPr>
              <a:t> of Illinois           8 weeks</a:t>
            </a:r>
          </a:p>
          <a:p>
            <a:r>
              <a:rPr lang="en-US" dirty="0">
                <a:latin typeface="Arial" pitchFamily="34" charset="0"/>
              </a:rPr>
              <a:t/>
            </a:r>
            <a:br>
              <a:rPr lang="en-US" dirty="0">
                <a:latin typeface="Arial" pitchFamily="34" charset="0"/>
              </a:rPr>
            </a:br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Model Thinking</a:t>
            </a:r>
          </a:p>
          <a:p>
            <a:r>
              <a:rPr lang="en-US" dirty="0">
                <a:latin typeface="Arial" pitchFamily="34" charset="0"/>
              </a:rPr>
              <a:t>Scott Page</a:t>
            </a:r>
          </a:p>
          <a:p>
            <a:r>
              <a:rPr lang="en-US" dirty="0">
                <a:latin typeface="Arial" pitchFamily="34" charset="0"/>
              </a:rPr>
              <a:t>University of Michigan      10 Weeks</a:t>
            </a:r>
          </a:p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Securing a Digital Democracy</a:t>
            </a:r>
          </a:p>
          <a:p>
            <a:r>
              <a:rPr lang="en-US" dirty="0">
                <a:latin typeface="Arial" pitchFamily="34" charset="0"/>
              </a:rPr>
              <a:t>Alex </a:t>
            </a:r>
            <a:r>
              <a:rPr lang="en-US" dirty="0" err="1">
                <a:latin typeface="Arial" pitchFamily="34" charset="0"/>
              </a:rPr>
              <a:t>Halderman</a:t>
            </a:r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University of Michigan       5 Weeks</a:t>
            </a:r>
          </a:p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Modern Contemporary American Poetry</a:t>
            </a:r>
          </a:p>
          <a:p>
            <a:r>
              <a:rPr lang="en-US" dirty="0">
                <a:latin typeface="Arial" pitchFamily="34" charset="0"/>
              </a:rPr>
              <a:t>Al </a:t>
            </a:r>
            <a:r>
              <a:rPr lang="en-US" dirty="0" err="1">
                <a:latin typeface="Arial" pitchFamily="34" charset="0"/>
              </a:rPr>
              <a:t>Filreis</a:t>
            </a:r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University of Pennsylvania    10 Weeks</a:t>
            </a:r>
          </a:p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A History of the World Since 1300</a:t>
            </a:r>
          </a:p>
          <a:p>
            <a:r>
              <a:rPr lang="en-US" dirty="0">
                <a:latin typeface="Arial" pitchFamily="34" charset="0"/>
              </a:rPr>
              <a:t>Jeremy </a:t>
            </a:r>
            <a:r>
              <a:rPr lang="en-US" dirty="0" err="1">
                <a:latin typeface="Arial" pitchFamily="34" charset="0"/>
              </a:rPr>
              <a:t>Adelmen</a:t>
            </a:r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Princeton University       12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40688" cy="6096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Arial" pitchFamily="34" charset="0"/>
              </a:rPr>
              <a:t>Let’s look at one….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0"/>
            <a:ext cx="91138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" y="59436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 action="ppaction://hlinkfile"/>
              </a:rPr>
              <a:t>Video link                 </a:t>
            </a:r>
            <a:endParaRPr lang="en-US"/>
          </a:p>
          <a:p>
            <a:r>
              <a:rPr lang="en-US">
                <a:hlinkClick r:id="rId4" action="ppaction://hlinkfile"/>
              </a:rPr>
              <a:t>Lecture </a:t>
            </a:r>
            <a:r>
              <a:rPr lang="en-US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/>
          <a:srcRect l="16512"/>
          <a:stretch>
            <a:fillRect/>
          </a:stretch>
        </p:blipFill>
        <p:spPr bwMode="auto">
          <a:xfrm>
            <a:off x="685800" y="228600"/>
            <a:ext cx="7705725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IQ" dirty="0" smtClean="0"/>
              <a:t>العوامل المساعدة على نشر </a:t>
            </a:r>
            <a:r>
              <a:rPr lang="en-US" dirty="0" err="1" smtClean="0"/>
              <a:t>Mooc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ازدياد سرعة الانترنت</a:t>
            </a:r>
          </a:p>
          <a:p>
            <a:pPr algn="r" rtl="1"/>
            <a:r>
              <a:rPr lang="ar-IQ" dirty="0" smtClean="0"/>
              <a:t>ازدياد تكاليف الدراسة الجامعية التقليدية</a:t>
            </a:r>
          </a:p>
          <a:p>
            <a:pPr algn="r" rtl="1"/>
            <a:r>
              <a:rPr lang="ar-IQ" dirty="0" smtClean="0"/>
              <a:t>سهولة التسجيل في الدورات </a:t>
            </a:r>
          </a:p>
          <a:p>
            <a:pPr algn="r" rtl="1"/>
            <a:r>
              <a:rPr lang="ar-IQ" dirty="0" smtClean="0"/>
              <a:t>منح شهادات مشاركة</a:t>
            </a:r>
          </a:p>
          <a:p>
            <a:pPr algn="r" rtl="1"/>
            <a:r>
              <a:rPr lang="ar-IQ" dirty="0" smtClean="0"/>
              <a:t>تقدم هذه الدورات من خلال جامعات عالمية مرموقة </a:t>
            </a:r>
            <a:r>
              <a:rPr lang="ar-IQ" dirty="0" err="1" smtClean="0"/>
              <a:t>و</a:t>
            </a:r>
            <a:r>
              <a:rPr lang="ar-IQ" dirty="0" smtClean="0"/>
              <a:t>  أساتذة أكفاء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1142</TotalTime>
  <Words>761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Slide 1</vt:lpstr>
      <vt:lpstr>Slide 2</vt:lpstr>
      <vt:lpstr>خصائص MOOC</vt:lpstr>
      <vt:lpstr>السمات المتشابهة بين الدورات (الفصول الدراسية)  التقليدية وMOOC </vt:lpstr>
      <vt:lpstr>Summery of MOOC in 2013</vt:lpstr>
      <vt:lpstr>Slide 6</vt:lpstr>
      <vt:lpstr>Let’s look at one….</vt:lpstr>
      <vt:lpstr>Slide 8</vt:lpstr>
      <vt:lpstr>العوامل المساعدة على نشر Mooc</vt:lpstr>
      <vt:lpstr>Slide 10</vt:lpstr>
      <vt:lpstr>Slide 11</vt:lpstr>
      <vt:lpstr>التحديات التي تواجه التعليم العالي</vt:lpstr>
      <vt:lpstr>حلول التعليم العالي لمواجهة التحديات </vt:lpstr>
      <vt:lpstr>Slide 14</vt:lpstr>
      <vt:lpstr> التحديات العالمية  للتعليم العالي </vt:lpstr>
      <vt:lpstr>حلول التحديات العالمية</vt:lpstr>
      <vt:lpstr>حلول التحديات العالمية</vt:lpstr>
      <vt:lpstr>. التعليم الهندسي وMOOCS </vt:lpstr>
      <vt:lpstr>التعليم الهندسي وMOOCS </vt:lpstr>
      <vt:lpstr>التعليم الهندسي وMOOCS </vt:lpstr>
      <vt:lpstr>Slide 21</vt:lpstr>
      <vt:lpstr>الاستنتاجات</vt:lpstr>
      <vt:lpstr>الاستنتاجات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</cp:revision>
  <dcterms:created xsi:type="dcterms:W3CDTF">2016-10-24T11:27:55Z</dcterms:created>
  <dcterms:modified xsi:type="dcterms:W3CDTF">2016-10-25T06:30:50Z</dcterms:modified>
</cp:coreProperties>
</file>