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5"/>
    <p:sldMasterId id="2147483679" r:id="rId6"/>
  </p:sldMasterIdLst>
  <p:notesMasterIdLst>
    <p:notesMasterId r:id="rId24"/>
  </p:notesMasterIdLst>
  <p:handoutMasterIdLst>
    <p:handoutMasterId r:id="rId25"/>
  </p:handoutMasterIdLst>
  <p:sldIdLst>
    <p:sldId id="256" r:id="rId7"/>
    <p:sldId id="426" r:id="rId8"/>
    <p:sldId id="440" r:id="rId9"/>
    <p:sldId id="444" r:id="rId10"/>
    <p:sldId id="443" r:id="rId11"/>
    <p:sldId id="445" r:id="rId12"/>
    <p:sldId id="433" r:id="rId13"/>
    <p:sldId id="418" r:id="rId14"/>
    <p:sldId id="435" r:id="rId15"/>
    <p:sldId id="437" r:id="rId16"/>
    <p:sldId id="438" r:id="rId17"/>
    <p:sldId id="446" r:id="rId18"/>
    <p:sldId id="432" r:id="rId19"/>
    <p:sldId id="447" r:id="rId20"/>
    <p:sldId id="401" r:id="rId21"/>
    <p:sldId id="442" r:id="rId22"/>
    <p:sldId id="441" r:id="rId23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ed Almahmood" initials="MA" lastIdx="1" clrIdx="0"/>
  <p:cmAuthor id="1" name="AJ" initials="JH" lastIdx="2" clrIdx="1">
    <p:extLst>
      <p:ext uri="{19B8F6BF-5375-455C-9EA6-DF929625EA0E}">
        <p15:presenceInfo xmlns:p15="http://schemas.microsoft.com/office/powerpoint/2012/main" userId="AJ" providerId="None"/>
      </p:ext>
    </p:extLst>
  </p:cmAuthor>
  <p:cmAuthor id="2" name="Mohamed Al Mahmood" initials="MM" lastIdx="4" clrIdx="2">
    <p:extLst>
      <p:ext uri="{19B8F6BF-5375-455C-9EA6-DF929625EA0E}">
        <p15:presenceInfo xmlns:p15="http://schemas.microsoft.com/office/powerpoint/2012/main" userId="Mohamed Al Mahm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2"/>
    <a:srgbClr val="006600"/>
    <a:srgbClr val="000000"/>
    <a:srgbClr val="8D6E26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5527" autoAdjust="0"/>
  </p:normalViewPr>
  <p:slideViewPr>
    <p:cSldViewPr snapToGrid="0" snapToObjects="1">
      <p:cViewPr>
        <p:scale>
          <a:sx n="71" d="100"/>
          <a:sy n="71" d="100"/>
        </p:scale>
        <p:origin x="54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974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D7F48-6DA6-4ACB-82BF-C48F17B8867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BE0C18-F455-47B0-814B-BDD87A0A2C62}">
      <dgm:prSet phldrT="[Text]"/>
      <dgm:spPr/>
      <dgm:t>
        <a:bodyPr/>
        <a:lstStyle/>
        <a:p>
          <a:r>
            <a:rPr lang="en-US" dirty="0" smtClean="0"/>
            <a:t>Past</a:t>
          </a:r>
          <a:endParaRPr lang="en-US" dirty="0"/>
        </a:p>
      </dgm:t>
    </dgm:pt>
    <dgm:pt modelId="{333B440B-B7B9-4607-B254-319023243580}" type="parTrans" cxnId="{09BFF86F-25A6-413C-95B4-588FC887B927}">
      <dgm:prSet/>
      <dgm:spPr/>
      <dgm:t>
        <a:bodyPr/>
        <a:lstStyle/>
        <a:p>
          <a:endParaRPr lang="en-US"/>
        </a:p>
      </dgm:t>
    </dgm:pt>
    <dgm:pt modelId="{830D837E-58D4-4277-AF88-EEB23A0293FD}" type="sibTrans" cxnId="{09BFF86F-25A6-413C-95B4-588FC887B927}">
      <dgm:prSet/>
      <dgm:spPr/>
      <dgm:t>
        <a:bodyPr/>
        <a:lstStyle/>
        <a:p>
          <a:endParaRPr lang="en-US"/>
        </a:p>
      </dgm:t>
    </dgm:pt>
    <dgm:pt modelId="{8BC97BBF-3E11-4B94-80CF-3B11739F54DD}">
      <dgm:prSet phldrT="[Text]" custT="1"/>
      <dgm:spPr/>
      <dgm:t>
        <a:bodyPr/>
        <a:lstStyle/>
        <a:p>
          <a:r>
            <a:rPr lang="en-US" sz="1800" dirty="0" smtClean="0"/>
            <a:t>Isolated and Silo Reservation and Check-in Systems</a:t>
          </a:r>
        </a:p>
        <a:p>
          <a:r>
            <a:rPr lang="en-US" sz="1800" dirty="0" smtClean="0"/>
            <a:t>Mainframe Programs</a:t>
          </a:r>
        </a:p>
        <a:p>
          <a:r>
            <a:rPr lang="en-US" sz="1800" dirty="0" smtClean="0"/>
            <a:t>Unexposed Distribution Sales Channels</a:t>
          </a:r>
          <a:endParaRPr lang="en-US" sz="1800" dirty="0"/>
        </a:p>
      </dgm:t>
    </dgm:pt>
    <dgm:pt modelId="{036F20BA-70E6-4518-8D5C-C4CA87E50FEF}" type="parTrans" cxnId="{1FD0F014-0103-42EF-BE67-9669DD50343D}">
      <dgm:prSet/>
      <dgm:spPr/>
      <dgm:t>
        <a:bodyPr/>
        <a:lstStyle/>
        <a:p>
          <a:endParaRPr lang="en-US"/>
        </a:p>
      </dgm:t>
    </dgm:pt>
    <dgm:pt modelId="{DCE32169-AA10-4E3F-93BF-3F74983A398B}" type="sibTrans" cxnId="{1FD0F014-0103-42EF-BE67-9669DD50343D}">
      <dgm:prSet/>
      <dgm:spPr/>
      <dgm:t>
        <a:bodyPr/>
        <a:lstStyle/>
        <a:p>
          <a:endParaRPr lang="en-US"/>
        </a:p>
      </dgm:t>
    </dgm:pt>
    <dgm:pt modelId="{C295CB77-5554-4FAE-8F9C-BC133B880AB9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US" dirty="0"/>
        </a:p>
      </dgm:t>
    </dgm:pt>
    <dgm:pt modelId="{E5695832-CE41-4339-80C9-B70BC5209C12}" type="parTrans" cxnId="{E7537843-DA2A-4CE3-A0D5-A377507D920E}">
      <dgm:prSet/>
      <dgm:spPr/>
      <dgm:t>
        <a:bodyPr/>
        <a:lstStyle/>
        <a:p>
          <a:endParaRPr lang="en-US"/>
        </a:p>
      </dgm:t>
    </dgm:pt>
    <dgm:pt modelId="{376747BB-E10E-4C67-9C41-CD4CB4BF023C}" type="sibTrans" cxnId="{E7537843-DA2A-4CE3-A0D5-A377507D920E}">
      <dgm:prSet/>
      <dgm:spPr/>
      <dgm:t>
        <a:bodyPr/>
        <a:lstStyle/>
        <a:p>
          <a:endParaRPr lang="en-US"/>
        </a:p>
      </dgm:t>
    </dgm:pt>
    <dgm:pt modelId="{AC3E3531-2A18-40A2-8948-A0AF0B208A49}">
      <dgm:prSet phldrT="[Text]" custT="1"/>
      <dgm:spPr/>
      <dgm:t>
        <a:bodyPr/>
        <a:lstStyle/>
        <a:p>
          <a:r>
            <a:rPr lang="en-GB" sz="1600" dirty="0" smtClean="0"/>
            <a:t>Internet of Things (</a:t>
          </a:r>
          <a:r>
            <a:rPr lang="en-GB" sz="1600" dirty="0" err="1" smtClean="0"/>
            <a:t>IoT</a:t>
          </a:r>
          <a:r>
            <a:rPr lang="en-GB" sz="1600" dirty="0" smtClean="0"/>
            <a:t>)</a:t>
          </a:r>
        </a:p>
      </dgm:t>
    </dgm:pt>
    <dgm:pt modelId="{8C206150-AC94-4340-86A2-06CE42DA6FDD}" type="parTrans" cxnId="{C006EEF3-AD01-41B6-A745-DFC5F4EE8EC0}">
      <dgm:prSet/>
      <dgm:spPr/>
      <dgm:t>
        <a:bodyPr/>
        <a:lstStyle/>
        <a:p>
          <a:endParaRPr lang="en-US"/>
        </a:p>
      </dgm:t>
    </dgm:pt>
    <dgm:pt modelId="{69EEBDDD-6DDE-40DD-BD07-7FD392B5D843}" type="sibTrans" cxnId="{C006EEF3-AD01-41B6-A745-DFC5F4EE8EC0}">
      <dgm:prSet/>
      <dgm:spPr/>
      <dgm:t>
        <a:bodyPr/>
        <a:lstStyle/>
        <a:p>
          <a:endParaRPr lang="en-US"/>
        </a:p>
      </dgm:t>
    </dgm:pt>
    <dgm:pt modelId="{7341C16A-5A1A-4486-A295-F6216C9CBE13}">
      <dgm:prSet custT="1"/>
      <dgm:spPr/>
      <dgm:t>
        <a:bodyPr/>
        <a:lstStyle/>
        <a:p>
          <a:r>
            <a:rPr lang="en-GB" sz="1600" dirty="0" smtClean="0"/>
            <a:t>On-board Connectivity</a:t>
          </a:r>
        </a:p>
      </dgm:t>
    </dgm:pt>
    <dgm:pt modelId="{7BCC5906-0DC8-49DD-8EEA-0C9841D82FC0}" type="parTrans" cxnId="{AAC63BB8-822D-42F9-A003-2FF03AF151AF}">
      <dgm:prSet/>
      <dgm:spPr/>
      <dgm:t>
        <a:bodyPr/>
        <a:lstStyle/>
        <a:p>
          <a:endParaRPr lang="en-US"/>
        </a:p>
      </dgm:t>
    </dgm:pt>
    <dgm:pt modelId="{BD0D8058-D36F-4457-A2EB-8BD20FCB5F37}" type="sibTrans" cxnId="{AAC63BB8-822D-42F9-A003-2FF03AF151AF}">
      <dgm:prSet/>
      <dgm:spPr/>
      <dgm:t>
        <a:bodyPr/>
        <a:lstStyle/>
        <a:p>
          <a:endParaRPr lang="en-US"/>
        </a:p>
      </dgm:t>
    </dgm:pt>
    <dgm:pt modelId="{99F1B80F-F748-46A9-A0BA-C97B8B9439B2}">
      <dgm:prSet custT="1"/>
      <dgm:spPr/>
      <dgm:t>
        <a:bodyPr/>
        <a:lstStyle/>
        <a:p>
          <a:r>
            <a:rPr lang="en-US" sz="1600" dirty="0" smtClean="0"/>
            <a:t>Passenger Self </a:t>
          </a:r>
          <a:r>
            <a:rPr lang="en-US" sz="1600" dirty="0" smtClean="0"/>
            <a:t>Service</a:t>
          </a:r>
        </a:p>
        <a:p>
          <a:r>
            <a:rPr lang="en-GB" sz="1600" dirty="0" smtClean="0"/>
            <a:t>Cloud </a:t>
          </a:r>
          <a:r>
            <a:rPr lang="en-GB" sz="1600" dirty="0" smtClean="0"/>
            <a:t>Technology</a:t>
          </a:r>
          <a:endParaRPr lang="en-GB" sz="1600" dirty="0"/>
        </a:p>
      </dgm:t>
    </dgm:pt>
    <dgm:pt modelId="{0F3144B7-6D88-4393-8924-2E486311F99A}" type="parTrans" cxnId="{E2D1F215-00E6-4118-B2AB-F403C5B70C88}">
      <dgm:prSet/>
      <dgm:spPr/>
      <dgm:t>
        <a:bodyPr/>
        <a:lstStyle/>
        <a:p>
          <a:endParaRPr lang="en-US"/>
        </a:p>
      </dgm:t>
    </dgm:pt>
    <dgm:pt modelId="{6560AF85-F58E-45B5-AC0E-AC2A7CF22561}" type="sibTrans" cxnId="{E2D1F215-00E6-4118-B2AB-F403C5B70C88}">
      <dgm:prSet/>
      <dgm:spPr/>
      <dgm:t>
        <a:bodyPr/>
        <a:lstStyle/>
        <a:p>
          <a:endParaRPr lang="en-US"/>
        </a:p>
      </dgm:t>
    </dgm:pt>
    <dgm:pt modelId="{68EEFF54-AD2F-49BC-ACFA-F3E1DDF91EFC}">
      <dgm:prSet custT="1"/>
      <dgm:spPr/>
      <dgm:t>
        <a:bodyPr/>
        <a:lstStyle/>
        <a:p>
          <a:r>
            <a:rPr lang="en-GB" sz="1600" dirty="0" smtClean="0"/>
            <a:t>Big </a:t>
          </a:r>
          <a:r>
            <a:rPr lang="en-GB" sz="1600" dirty="0" smtClean="0"/>
            <a:t>Data </a:t>
          </a:r>
        </a:p>
        <a:p>
          <a:r>
            <a:rPr lang="en-GB" sz="1600" dirty="0" smtClean="0"/>
            <a:t>Business Intelligence </a:t>
          </a:r>
          <a:endParaRPr lang="en-GB" sz="1600" dirty="0" smtClean="0"/>
        </a:p>
      </dgm:t>
    </dgm:pt>
    <dgm:pt modelId="{9A96D6B1-4AC9-4604-8D6A-DE9E288115F5}" type="parTrans" cxnId="{CFC88F37-FC9B-428F-AE66-6C367D14D852}">
      <dgm:prSet/>
      <dgm:spPr/>
      <dgm:t>
        <a:bodyPr/>
        <a:lstStyle/>
        <a:p>
          <a:endParaRPr lang="en-US"/>
        </a:p>
      </dgm:t>
    </dgm:pt>
    <dgm:pt modelId="{3413D032-14B3-446D-BDD7-B4B47D548E3D}" type="sibTrans" cxnId="{CFC88F37-FC9B-428F-AE66-6C367D14D852}">
      <dgm:prSet/>
      <dgm:spPr/>
      <dgm:t>
        <a:bodyPr/>
        <a:lstStyle/>
        <a:p>
          <a:endParaRPr lang="en-US"/>
        </a:p>
      </dgm:t>
    </dgm:pt>
    <dgm:pt modelId="{9988314C-6DAC-4298-A1D5-5F0A83E3BE35}">
      <dgm:prSet custT="1"/>
      <dgm:spPr/>
      <dgm:t>
        <a:bodyPr/>
        <a:lstStyle/>
        <a:p>
          <a:r>
            <a:rPr lang="en-GB" sz="1600" dirty="0" smtClean="0"/>
            <a:t>Mobility</a:t>
          </a:r>
          <a:endParaRPr lang="en-GB" sz="1600" dirty="0" smtClean="0"/>
        </a:p>
      </dgm:t>
    </dgm:pt>
    <dgm:pt modelId="{92F68201-2C83-4146-AD6D-9E3D8F2EC61C}" type="parTrans" cxnId="{5C3C97D9-2923-45F1-9FE2-BFD6C5316480}">
      <dgm:prSet/>
      <dgm:spPr/>
      <dgm:t>
        <a:bodyPr/>
        <a:lstStyle/>
        <a:p>
          <a:endParaRPr lang="en-US"/>
        </a:p>
      </dgm:t>
    </dgm:pt>
    <dgm:pt modelId="{E5F7A08F-FBCE-481F-9B2E-757471210E53}" type="sibTrans" cxnId="{5C3C97D9-2923-45F1-9FE2-BFD6C5316480}">
      <dgm:prSet/>
      <dgm:spPr/>
      <dgm:t>
        <a:bodyPr/>
        <a:lstStyle/>
        <a:p>
          <a:endParaRPr lang="en-US"/>
        </a:p>
      </dgm:t>
    </dgm:pt>
    <dgm:pt modelId="{10D56394-91D7-4964-8F2B-A91A5CD55F01}">
      <dgm:prSet custT="1"/>
      <dgm:spPr/>
      <dgm:t>
        <a:bodyPr/>
        <a:lstStyle/>
        <a:p>
          <a:r>
            <a:rPr lang="en-GB" sz="1600" dirty="0" smtClean="0"/>
            <a:t>Smart Airport</a:t>
          </a:r>
          <a:endParaRPr lang="en-US" sz="1600" dirty="0" smtClean="0"/>
        </a:p>
        <a:p>
          <a:r>
            <a:rPr lang="en-US" sz="1600" dirty="0" smtClean="0"/>
            <a:t>Wider </a:t>
          </a:r>
          <a:r>
            <a:rPr lang="en-US" sz="1600" dirty="0" smtClean="0"/>
            <a:t>Distribution Sales </a:t>
          </a:r>
          <a:r>
            <a:rPr lang="en-US" sz="1600" dirty="0" smtClean="0"/>
            <a:t>Channels</a:t>
          </a:r>
          <a:endParaRPr lang="en-US" sz="1600" dirty="0" smtClean="0"/>
        </a:p>
      </dgm:t>
    </dgm:pt>
    <dgm:pt modelId="{BEA8ECBB-6717-45FE-B025-2928B892D6FB}" type="parTrans" cxnId="{2D62A097-6B96-4274-B719-AE3109221827}">
      <dgm:prSet/>
      <dgm:spPr/>
      <dgm:t>
        <a:bodyPr/>
        <a:lstStyle/>
        <a:p>
          <a:endParaRPr lang="en-US"/>
        </a:p>
      </dgm:t>
    </dgm:pt>
    <dgm:pt modelId="{69295E27-70BE-4029-AB27-CF0E8004C521}" type="sibTrans" cxnId="{2D62A097-6B96-4274-B719-AE3109221827}">
      <dgm:prSet/>
      <dgm:spPr/>
      <dgm:t>
        <a:bodyPr/>
        <a:lstStyle/>
        <a:p>
          <a:endParaRPr lang="en-US"/>
        </a:p>
      </dgm:t>
    </dgm:pt>
    <dgm:pt modelId="{AE5DD3E9-D9D3-478F-8D2D-DC89EE744589}">
      <dgm:prSet custT="1"/>
      <dgm:spPr/>
      <dgm:t>
        <a:bodyPr/>
        <a:lstStyle/>
        <a:p>
          <a:r>
            <a:rPr lang="en-GB" sz="2000" dirty="0" smtClean="0"/>
            <a:t>All these technological advancements bring Security risks</a:t>
          </a:r>
          <a:endParaRPr lang="en-GB" sz="2000" dirty="0"/>
        </a:p>
      </dgm:t>
    </dgm:pt>
    <dgm:pt modelId="{2ED36652-4CD6-4A3B-8C33-2047C6518856}" type="parTrans" cxnId="{118E06D5-BA7A-4A67-AF72-DF4BAD1E60C6}">
      <dgm:prSet/>
      <dgm:spPr/>
      <dgm:t>
        <a:bodyPr/>
        <a:lstStyle/>
        <a:p>
          <a:endParaRPr lang="en-US"/>
        </a:p>
      </dgm:t>
    </dgm:pt>
    <dgm:pt modelId="{CED513C7-9833-4833-A70C-26BEE71630D6}" type="sibTrans" cxnId="{118E06D5-BA7A-4A67-AF72-DF4BAD1E60C6}">
      <dgm:prSet/>
      <dgm:spPr/>
      <dgm:t>
        <a:bodyPr/>
        <a:lstStyle/>
        <a:p>
          <a:endParaRPr lang="en-US"/>
        </a:p>
      </dgm:t>
    </dgm:pt>
    <dgm:pt modelId="{715FB9AF-6E25-4502-800E-D33423AB9D1F}">
      <dgm:prSet/>
      <dgm:spPr/>
      <dgm:t>
        <a:bodyPr/>
        <a:lstStyle/>
        <a:p>
          <a:r>
            <a:rPr lang="en-GB" dirty="0" smtClean="0"/>
            <a:t>Risks</a:t>
          </a:r>
          <a:endParaRPr lang="en-GB" dirty="0"/>
        </a:p>
      </dgm:t>
    </dgm:pt>
    <dgm:pt modelId="{1AC9EABC-5BFF-4D8B-B328-0951CE5E183F}" type="parTrans" cxnId="{2FCAA4E1-4A39-410D-93B5-234CDDEF8068}">
      <dgm:prSet/>
      <dgm:spPr/>
      <dgm:t>
        <a:bodyPr/>
        <a:lstStyle/>
        <a:p>
          <a:endParaRPr lang="en-US"/>
        </a:p>
      </dgm:t>
    </dgm:pt>
    <dgm:pt modelId="{4F267F3C-0218-4281-984A-BAE3145B5555}" type="sibTrans" cxnId="{2FCAA4E1-4A39-410D-93B5-234CDDEF8068}">
      <dgm:prSet/>
      <dgm:spPr/>
      <dgm:t>
        <a:bodyPr/>
        <a:lstStyle/>
        <a:p>
          <a:endParaRPr lang="en-US"/>
        </a:p>
      </dgm:t>
    </dgm:pt>
    <dgm:pt modelId="{AD77E20D-42BB-4CEB-A1B1-A4BBC76BBBCE}" type="pres">
      <dgm:prSet presAssocID="{43CD7F48-6DA6-4ACB-82BF-C48F17B8867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642E61-CD65-429D-B901-73AE05AE3B2C}" type="pres">
      <dgm:prSet presAssocID="{09BE0C18-F455-47B0-814B-BDD87A0A2C6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32BD0-57B2-4B72-A0EF-BDA050071693}" type="pres">
      <dgm:prSet presAssocID="{09BE0C18-F455-47B0-814B-BDD87A0A2C6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0F703-2CE2-41B1-ADEB-695C89FEC325}" type="pres">
      <dgm:prSet presAssocID="{C295CB77-5554-4FAE-8F9C-BC133B880AB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1F6D0-936C-49AD-A861-3E119462BC68}" type="pres">
      <dgm:prSet presAssocID="{C295CB77-5554-4FAE-8F9C-BC133B880AB9}" presName="childText2" presStyleLbl="solidAlignAcc1" presStyleIdx="1" presStyleCnt="3" custScaleY="120793" custLinFactNeighborY="6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7535A-C827-4FB1-ABDF-730E2F7F180B}" type="pres">
      <dgm:prSet presAssocID="{715FB9AF-6E25-4502-800E-D33423AB9D1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2E44F-DA79-42E3-B22E-2774D0C21BC4}" type="pres">
      <dgm:prSet presAssocID="{715FB9AF-6E25-4502-800E-D33423AB9D1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FF86F-25A6-413C-95B4-588FC887B927}" srcId="{43CD7F48-6DA6-4ACB-82BF-C48F17B88676}" destId="{09BE0C18-F455-47B0-814B-BDD87A0A2C62}" srcOrd="0" destOrd="0" parTransId="{333B440B-B7B9-4607-B254-319023243580}" sibTransId="{830D837E-58D4-4277-AF88-EEB23A0293FD}"/>
    <dgm:cxn modelId="{05985BDF-7E9F-440B-A86C-6418A278C05E}" type="presOf" srcId="{C295CB77-5554-4FAE-8F9C-BC133B880AB9}" destId="{F170F703-2CE2-41B1-ADEB-695C89FEC325}" srcOrd="0" destOrd="0" presId="urn:microsoft.com/office/officeart/2009/3/layout/IncreasingArrowsProcess"/>
    <dgm:cxn modelId="{38CE6282-811D-4092-8C55-BB7C9E6BC0D3}" type="presOf" srcId="{AC3E3531-2A18-40A2-8948-A0AF0B208A49}" destId="{5701F6D0-936C-49AD-A861-3E119462BC68}" srcOrd="0" destOrd="0" presId="urn:microsoft.com/office/officeart/2009/3/layout/IncreasingArrowsProcess"/>
    <dgm:cxn modelId="{DAB3C53B-DF08-488B-BA35-473833360BAE}" type="presOf" srcId="{8BC97BBF-3E11-4B94-80CF-3B11739F54DD}" destId="{30632BD0-57B2-4B72-A0EF-BDA050071693}" srcOrd="0" destOrd="0" presId="urn:microsoft.com/office/officeart/2009/3/layout/IncreasingArrowsProcess"/>
    <dgm:cxn modelId="{AAC63BB8-822D-42F9-A003-2FF03AF151AF}" srcId="{C295CB77-5554-4FAE-8F9C-BC133B880AB9}" destId="{7341C16A-5A1A-4486-A295-F6216C9CBE13}" srcOrd="1" destOrd="0" parTransId="{7BCC5906-0DC8-49DD-8EEA-0C9841D82FC0}" sibTransId="{BD0D8058-D36F-4457-A2EB-8BD20FCB5F37}"/>
    <dgm:cxn modelId="{2BFC078A-3FF9-4020-A6AE-CFD340A8C799}" type="presOf" srcId="{AE5DD3E9-D9D3-478F-8D2D-DC89EE744589}" destId="{1322E44F-DA79-42E3-B22E-2774D0C21BC4}" srcOrd="0" destOrd="0" presId="urn:microsoft.com/office/officeart/2009/3/layout/IncreasingArrowsProcess"/>
    <dgm:cxn modelId="{41BAFE7F-3020-49A3-AAB3-E3FFF2D44F6F}" type="presOf" srcId="{09BE0C18-F455-47B0-814B-BDD87A0A2C62}" destId="{4C642E61-CD65-429D-B901-73AE05AE3B2C}" srcOrd="0" destOrd="0" presId="urn:microsoft.com/office/officeart/2009/3/layout/IncreasingArrowsProcess"/>
    <dgm:cxn modelId="{A618AF5D-DEDF-4FEB-AF9E-E16B77579B3F}" type="presOf" srcId="{68EEFF54-AD2F-49BC-ACFA-F3E1DDF91EFC}" destId="{5701F6D0-936C-49AD-A861-3E119462BC68}" srcOrd="0" destOrd="3" presId="urn:microsoft.com/office/officeart/2009/3/layout/IncreasingArrowsProcess"/>
    <dgm:cxn modelId="{81579867-13E8-4DDA-A6CF-0DA1AC732DA2}" type="presOf" srcId="{99F1B80F-F748-46A9-A0BA-C97B8B9439B2}" destId="{5701F6D0-936C-49AD-A861-3E119462BC68}" srcOrd="0" destOrd="2" presId="urn:microsoft.com/office/officeart/2009/3/layout/IncreasingArrowsProcess"/>
    <dgm:cxn modelId="{C006EEF3-AD01-41B6-A745-DFC5F4EE8EC0}" srcId="{C295CB77-5554-4FAE-8F9C-BC133B880AB9}" destId="{AC3E3531-2A18-40A2-8948-A0AF0B208A49}" srcOrd="0" destOrd="0" parTransId="{8C206150-AC94-4340-86A2-06CE42DA6FDD}" sibTransId="{69EEBDDD-6DDE-40DD-BD07-7FD392B5D843}"/>
    <dgm:cxn modelId="{026603C2-47D2-4959-8F97-303F2A60B154}" type="presOf" srcId="{7341C16A-5A1A-4486-A295-F6216C9CBE13}" destId="{5701F6D0-936C-49AD-A861-3E119462BC68}" srcOrd="0" destOrd="1" presId="urn:microsoft.com/office/officeart/2009/3/layout/IncreasingArrowsProcess"/>
    <dgm:cxn modelId="{5C3C97D9-2923-45F1-9FE2-BFD6C5316480}" srcId="{C295CB77-5554-4FAE-8F9C-BC133B880AB9}" destId="{9988314C-6DAC-4298-A1D5-5F0A83E3BE35}" srcOrd="4" destOrd="0" parTransId="{92F68201-2C83-4146-AD6D-9E3D8F2EC61C}" sibTransId="{E5F7A08F-FBCE-481F-9B2E-757471210E53}"/>
    <dgm:cxn modelId="{478416BF-7A2D-4E81-A8E7-8654A5B6999B}" type="presOf" srcId="{43CD7F48-6DA6-4ACB-82BF-C48F17B88676}" destId="{AD77E20D-42BB-4CEB-A1B1-A4BBC76BBBCE}" srcOrd="0" destOrd="0" presId="urn:microsoft.com/office/officeart/2009/3/layout/IncreasingArrowsProcess"/>
    <dgm:cxn modelId="{E2D1F215-00E6-4118-B2AB-F403C5B70C88}" srcId="{C295CB77-5554-4FAE-8F9C-BC133B880AB9}" destId="{99F1B80F-F748-46A9-A0BA-C97B8B9439B2}" srcOrd="2" destOrd="0" parTransId="{0F3144B7-6D88-4393-8924-2E486311F99A}" sibTransId="{6560AF85-F58E-45B5-AC0E-AC2A7CF22561}"/>
    <dgm:cxn modelId="{2FCAA4E1-4A39-410D-93B5-234CDDEF8068}" srcId="{43CD7F48-6DA6-4ACB-82BF-C48F17B88676}" destId="{715FB9AF-6E25-4502-800E-D33423AB9D1F}" srcOrd="2" destOrd="0" parTransId="{1AC9EABC-5BFF-4D8B-B328-0951CE5E183F}" sibTransId="{4F267F3C-0218-4281-984A-BAE3145B5555}"/>
    <dgm:cxn modelId="{E7FA309B-52D4-41CE-86AF-4D64508CE985}" type="presOf" srcId="{9988314C-6DAC-4298-A1D5-5F0A83E3BE35}" destId="{5701F6D0-936C-49AD-A861-3E119462BC68}" srcOrd="0" destOrd="4" presId="urn:microsoft.com/office/officeart/2009/3/layout/IncreasingArrowsProcess"/>
    <dgm:cxn modelId="{E9FA9778-CD3F-4A85-A88A-464909FF8450}" type="presOf" srcId="{10D56394-91D7-4964-8F2B-A91A5CD55F01}" destId="{5701F6D0-936C-49AD-A861-3E119462BC68}" srcOrd="0" destOrd="5" presId="urn:microsoft.com/office/officeart/2009/3/layout/IncreasingArrowsProcess"/>
    <dgm:cxn modelId="{CFC88F37-FC9B-428F-AE66-6C367D14D852}" srcId="{C295CB77-5554-4FAE-8F9C-BC133B880AB9}" destId="{68EEFF54-AD2F-49BC-ACFA-F3E1DDF91EFC}" srcOrd="3" destOrd="0" parTransId="{9A96D6B1-4AC9-4604-8D6A-DE9E288115F5}" sibTransId="{3413D032-14B3-446D-BDD7-B4B47D548E3D}"/>
    <dgm:cxn modelId="{E7537843-DA2A-4CE3-A0D5-A377507D920E}" srcId="{43CD7F48-6DA6-4ACB-82BF-C48F17B88676}" destId="{C295CB77-5554-4FAE-8F9C-BC133B880AB9}" srcOrd="1" destOrd="0" parTransId="{E5695832-CE41-4339-80C9-B70BC5209C12}" sibTransId="{376747BB-E10E-4C67-9C41-CD4CB4BF023C}"/>
    <dgm:cxn modelId="{118E06D5-BA7A-4A67-AF72-DF4BAD1E60C6}" srcId="{715FB9AF-6E25-4502-800E-D33423AB9D1F}" destId="{AE5DD3E9-D9D3-478F-8D2D-DC89EE744589}" srcOrd="0" destOrd="0" parTransId="{2ED36652-4CD6-4A3B-8C33-2047C6518856}" sibTransId="{CED513C7-9833-4833-A70C-26BEE71630D6}"/>
    <dgm:cxn modelId="{2D62A097-6B96-4274-B719-AE3109221827}" srcId="{C295CB77-5554-4FAE-8F9C-BC133B880AB9}" destId="{10D56394-91D7-4964-8F2B-A91A5CD55F01}" srcOrd="5" destOrd="0" parTransId="{BEA8ECBB-6717-45FE-B025-2928B892D6FB}" sibTransId="{69295E27-70BE-4029-AB27-CF0E8004C521}"/>
    <dgm:cxn modelId="{79401CA0-6C64-4190-AB61-92A586C701C6}" type="presOf" srcId="{715FB9AF-6E25-4502-800E-D33423AB9D1F}" destId="{0567535A-C827-4FB1-ABDF-730E2F7F180B}" srcOrd="0" destOrd="0" presId="urn:microsoft.com/office/officeart/2009/3/layout/IncreasingArrowsProcess"/>
    <dgm:cxn modelId="{1FD0F014-0103-42EF-BE67-9669DD50343D}" srcId="{09BE0C18-F455-47B0-814B-BDD87A0A2C62}" destId="{8BC97BBF-3E11-4B94-80CF-3B11739F54DD}" srcOrd="0" destOrd="0" parTransId="{036F20BA-70E6-4518-8D5C-C4CA87E50FEF}" sibTransId="{DCE32169-AA10-4E3F-93BF-3F74983A398B}"/>
    <dgm:cxn modelId="{E614A3E7-D2CE-4938-B9A0-8C60C79F765E}" type="presParOf" srcId="{AD77E20D-42BB-4CEB-A1B1-A4BBC76BBBCE}" destId="{4C642E61-CD65-429D-B901-73AE05AE3B2C}" srcOrd="0" destOrd="0" presId="urn:microsoft.com/office/officeart/2009/3/layout/IncreasingArrowsProcess"/>
    <dgm:cxn modelId="{A2A99026-8694-417A-9A64-0D58C9CF9779}" type="presParOf" srcId="{AD77E20D-42BB-4CEB-A1B1-A4BBC76BBBCE}" destId="{30632BD0-57B2-4B72-A0EF-BDA050071693}" srcOrd="1" destOrd="0" presId="urn:microsoft.com/office/officeart/2009/3/layout/IncreasingArrowsProcess"/>
    <dgm:cxn modelId="{A6064B38-66B8-42CC-848D-7D51D79A999B}" type="presParOf" srcId="{AD77E20D-42BB-4CEB-A1B1-A4BBC76BBBCE}" destId="{F170F703-2CE2-41B1-ADEB-695C89FEC325}" srcOrd="2" destOrd="0" presId="urn:microsoft.com/office/officeart/2009/3/layout/IncreasingArrowsProcess"/>
    <dgm:cxn modelId="{83D2102B-F3D7-4308-B925-72632E102D4A}" type="presParOf" srcId="{AD77E20D-42BB-4CEB-A1B1-A4BBC76BBBCE}" destId="{5701F6D0-936C-49AD-A861-3E119462BC68}" srcOrd="3" destOrd="0" presId="urn:microsoft.com/office/officeart/2009/3/layout/IncreasingArrowsProcess"/>
    <dgm:cxn modelId="{69BF2E19-6D89-49B7-876B-885599631E1A}" type="presParOf" srcId="{AD77E20D-42BB-4CEB-A1B1-A4BBC76BBBCE}" destId="{0567535A-C827-4FB1-ABDF-730E2F7F180B}" srcOrd="4" destOrd="0" presId="urn:microsoft.com/office/officeart/2009/3/layout/IncreasingArrowsProcess"/>
    <dgm:cxn modelId="{7ECADD66-B86F-4FF3-8E1D-E98BC364EE21}" type="presParOf" srcId="{AD77E20D-42BB-4CEB-A1B1-A4BBC76BBBCE}" destId="{1322E44F-DA79-42E3-B22E-2774D0C21BC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2E61-CD65-429D-B901-73AE05AE3B2C}">
      <dsp:nvSpPr>
        <dsp:cNvPr id="0" name=""/>
        <dsp:cNvSpPr/>
      </dsp:nvSpPr>
      <dsp:spPr>
        <a:xfrm>
          <a:off x="556163" y="10766"/>
          <a:ext cx="9572797" cy="139416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1324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Past</a:t>
          </a:r>
          <a:endParaRPr lang="en-US" sz="2600" kern="1200" dirty="0"/>
        </a:p>
      </dsp:txBody>
      <dsp:txXfrm>
        <a:off x="556163" y="359307"/>
        <a:ext cx="9224256" cy="697082"/>
      </dsp:txXfrm>
    </dsp:sp>
    <dsp:sp modelId="{30632BD0-57B2-4B72-A0EF-BDA050071693}">
      <dsp:nvSpPr>
        <dsp:cNvPr id="0" name=""/>
        <dsp:cNvSpPr/>
      </dsp:nvSpPr>
      <dsp:spPr>
        <a:xfrm>
          <a:off x="556163" y="1085868"/>
          <a:ext cx="2948421" cy="268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Isolated and Silo Reservation and Check-in Systems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Mainframe Programs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Unexposed Distribution Sales Channels</a:t>
          </a:r>
          <a:endParaRPr lang="en-US" sz="1800" kern="1200" dirty="0"/>
        </a:p>
      </dsp:txBody>
      <dsp:txXfrm>
        <a:off x="556163" y="1085868"/>
        <a:ext cx="2948421" cy="2685673"/>
      </dsp:txXfrm>
    </dsp:sp>
    <dsp:sp modelId="{F170F703-2CE2-41B1-ADEB-695C89FEC325}">
      <dsp:nvSpPr>
        <dsp:cNvPr id="0" name=""/>
        <dsp:cNvSpPr/>
      </dsp:nvSpPr>
      <dsp:spPr>
        <a:xfrm>
          <a:off x="3504584" y="475487"/>
          <a:ext cx="6624375" cy="139416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1324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Present</a:t>
          </a:r>
          <a:endParaRPr lang="en-US" sz="2600" kern="1200" dirty="0"/>
        </a:p>
      </dsp:txBody>
      <dsp:txXfrm>
        <a:off x="3504584" y="824028"/>
        <a:ext cx="6275834" cy="697082"/>
      </dsp:txXfrm>
    </dsp:sp>
    <dsp:sp modelId="{5701F6D0-936C-49AD-A861-3E119462BC68}">
      <dsp:nvSpPr>
        <dsp:cNvPr id="0" name=""/>
        <dsp:cNvSpPr/>
      </dsp:nvSpPr>
      <dsp:spPr>
        <a:xfrm>
          <a:off x="3504584" y="1428340"/>
          <a:ext cx="2948421" cy="3244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589159"/>
              <a:satOff val="-4817"/>
              <a:lumOff val="6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Internet of Things (</a:t>
          </a:r>
          <a:r>
            <a:rPr lang="en-GB" sz="1600" kern="1200" dirty="0" err="1" smtClean="0"/>
            <a:t>IoT</a:t>
          </a:r>
          <a:r>
            <a:rPr lang="en-GB" sz="1600" kern="1200" dirty="0" smtClean="0"/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On-board Connectivity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Passenger Self </a:t>
          </a:r>
          <a:r>
            <a:rPr lang="en-US" sz="1600" kern="1200" dirty="0" smtClean="0"/>
            <a:t>Service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Cloud </a:t>
          </a:r>
          <a:r>
            <a:rPr lang="en-GB" sz="1600" kern="1200" dirty="0" smtClean="0"/>
            <a:t>Technology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Big </a:t>
          </a:r>
          <a:r>
            <a:rPr lang="en-GB" sz="1600" kern="1200" dirty="0" smtClean="0"/>
            <a:t>Data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Business Intelligence </a:t>
          </a:r>
          <a:endParaRPr lang="en-GB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Mobility</a:t>
          </a:r>
          <a:endParaRPr lang="en-GB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Smart Airport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Wider </a:t>
          </a:r>
          <a:r>
            <a:rPr lang="en-US" sz="1600" kern="1200" dirty="0" smtClean="0"/>
            <a:t>Distribution Sales </a:t>
          </a:r>
          <a:r>
            <a:rPr lang="en-US" sz="1600" kern="1200" dirty="0" smtClean="0"/>
            <a:t>Channels</a:t>
          </a:r>
          <a:endParaRPr lang="en-US" sz="1600" kern="1200" dirty="0" smtClean="0"/>
        </a:p>
      </dsp:txBody>
      <dsp:txXfrm>
        <a:off x="3504584" y="1428340"/>
        <a:ext cx="2948421" cy="3244105"/>
      </dsp:txXfrm>
    </dsp:sp>
    <dsp:sp modelId="{0567535A-C827-4FB1-ABDF-730E2F7F180B}">
      <dsp:nvSpPr>
        <dsp:cNvPr id="0" name=""/>
        <dsp:cNvSpPr/>
      </dsp:nvSpPr>
      <dsp:spPr>
        <a:xfrm>
          <a:off x="6453006" y="940209"/>
          <a:ext cx="3675954" cy="139416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1324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Risks</a:t>
          </a:r>
          <a:endParaRPr lang="en-GB" sz="2600" kern="1200" dirty="0"/>
        </a:p>
      </dsp:txBody>
      <dsp:txXfrm>
        <a:off x="6453006" y="1288750"/>
        <a:ext cx="3327413" cy="697082"/>
      </dsp:txXfrm>
    </dsp:sp>
    <dsp:sp modelId="{1322E44F-DA79-42E3-B22E-2774D0C21BC4}">
      <dsp:nvSpPr>
        <dsp:cNvPr id="0" name=""/>
        <dsp:cNvSpPr/>
      </dsp:nvSpPr>
      <dsp:spPr>
        <a:xfrm>
          <a:off x="6453006" y="2015310"/>
          <a:ext cx="2948421" cy="2646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All these technological advancements bring Security risks</a:t>
          </a:r>
          <a:endParaRPr lang="en-GB" sz="2000" kern="1200" dirty="0"/>
        </a:p>
      </dsp:txBody>
      <dsp:txXfrm>
        <a:off x="6453006" y="2015310"/>
        <a:ext cx="2948421" cy="264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1FF144C-DF96-41EC-83AD-047C795ABC0B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B78653A-EE76-4C39-8E3E-6F6734853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0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92585B3-24E8-4978-9ABA-BD15AAA3370F}" type="datetimeFigureOut">
              <a:rPr lang="en-GB" smtClean="0"/>
              <a:t>24/10/2016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FF14A2-70AF-465B-A7A3-8FEB526641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7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1" y="1828801"/>
            <a:ext cx="9756140" cy="3048001"/>
          </a:xfrm>
        </p:spPr>
        <p:txBody>
          <a:bodyPr>
            <a:normAutofit/>
          </a:bodyPr>
          <a:lstStyle>
            <a:lvl1pPr>
              <a:defRPr sz="330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3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01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4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1" y="685800"/>
            <a:ext cx="741806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24-Oct-2016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4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832" y="1107838"/>
            <a:ext cx="7282635" cy="543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2800">
                <a:solidFill>
                  <a:srgbClr val="003082"/>
                </a:solidFill>
              </a:defRPr>
            </a:lvl1pPr>
            <a:lvl2pPr>
              <a:spcAft>
                <a:spcPts val="600"/>
              </a:spcAft>
              <a:defRPr sz="24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5475" y="272562"/>
            <a:ext cx="11261212" cy="835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4501" y="4458926"/>
            <a:ext cx="4011084" cy="208353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lang="en-US" sz="280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44501" y="1107838"/>
            <a:ext cx="4011084" cy="335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rgbClr val="003082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2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9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476" y="1072663"/>
            <a:ext cx="5533293" cy="549617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800">
                <a:solidFill>
                  <a:srgbClr val="003082"/>
                </a:solidFill>
              </a:defRPr>
            </a:lvl1pPr>
            <a:lvl2pPr>
              <a:spcAft>
                <a:spcPts val="600"/>
              </a:spcAft>
              <a:defRPr sz="24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138" y="1072663"/>
            <a:ext cx="5533293" cy="549617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800">
                <a:solidFill>
                  <a:srgbClr val="003082"/>
                </a:solidFill>
              </a:defRPr>
            </a:lvl1pPr>
            <a:lvl2pPr>
              <a:spcAft>
                <a:spcPts val="600"/>
              </a:spcAft>
              <a:defRPr sz="24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476" y="272562"/>
            <a:ext cx="8596925" cy="580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5475" y="1117234"/>
            <a:ext cx="5556740" cy="2537097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476" y="272562"/>
            <a:ext cx="8596925" cy="580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45475" y="3789480"/>
            <a:ext cx="5556740" cy="2646486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6201509" y="1117234"/>
            <a:ext cx="5548924" cy="2537097"/>
          </a:xfrm>
          <a:prstGeom prst="rect">
            <a:avLst/>
          </a:prstGeom>
        </p:spPr>
        <p:txBody>
          <a:bodyPr/>
          <a:lstStyle>
            <a:lvl1pPr rtl="0">
              <a:spcAft>
                <a:spcPts val="600"/>
              </a:spcAft>
              <a:defRPr sz="2000"/>
            </a:lvl1pPr>
            <a:lvl2pPr rtl="0">
              <a:spcAft>
                <a:spcPts val="600"/>
              </a:spcAft>
              <a:defRPr sz="1800"/>
            </a:lvl2pPr>
            <a:lvl3pPr rtl="0">
              <a:spcAft>
                <a:spcPts val="600"/>
              </a:spcAft>
              <a:defRPr sz="1600"/>
            </a:lvl3pPr>
            <a:lvl4pPr rtl="0">
              <a:spcAft>
                <a:spcPts val="600"/>
              </a:spcAft>
              <a:defRPr sz="1400"/>
            </a:lvl4pPr>
            <a:lvl5pPr rtl="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4"/>
          </p:nvPr>
        </p:nvSpPr>
        <p:spPr>
          <a:xfrm>
            <a:off x="6201509" y="3789480"/>
            <a:ext cx="5548924" cy="2646486"/>
          </a:xfrm>
          <a:prstGeom prst="rect">
            <a:avLst/>
          </a:prstGeom>
        </p:spPr>
        <p:txBody>
          <a:bodyPr/>
          <a:lstStyle>
            <a:lvl1pPr rtl="0">
              <a:spcAft>
                <a:spcPts val="600"/>
              </a:spcAft>
              <a:defRPr sz="2000"/>
            </a:lvl1pPr>
            <a:lvl2pPr rtl="0">
              <a:spcAft>
                <a:spcPts val="600"/>
              </a:spcAft>
              <a:defRPr sz="1800"/>
            </a:lvl2pPr>
            <a:lvl3pPr rtl="0">
              <a:spcAft>
                <a:spcPts val="600"/>
              </a:spcAft>
              <a:defRPr sz="1600"/>
            </a:lvl3pPr>
            <a:lvl4pPr rtl="0">
              <a:spcAft>
                <a:spcPts val="600"/>
              </a:spcAft>
              <a:defRPr sz="1400"/>
            </a:lvl4pPr>
            <a:lvl5pPr rtl="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5475" y="1117234"/>
            <a:ext cx="5556740" cy="256987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476" y="272562"/>
            <a:ext cx="8596925" cy="580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45475" y="3852993"/>
            <a:ext cx="5556740" cy="268067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6201509" y="1117233"/>
            <a:ext cx="5548924" cy="5416433"/>
          </a:xfrm>
          <a:prstGeom prst="rect">
            <a:avLst/>
          </a:prstGeom>
        </p:spPr>
        <p:txBody>
          <a:bodyPr/>
          <a:lstStyle>
            <a:lvl1pPr rtl="0">
              <a:spcAft>
                <a:spcPts val="600"/>
              </a:spcAft>
              <a:defRPr sz="2400"/>
            </a:lvl1pPr>
            <a:lvl2pPr rtl="0">
              <a:spcAft>
                <a:spcPts val="600"/>
              </a:spcAft>
              <a:defRPr sz="2000"/>
            </a:lvl2pPr>
            <a:lvl3pPr rtl="0">
              <a:spcAft>
                <a:spcPts val="600"/>
              </a:spcAft>
              <a:defRPr sz="1800"/>
            </a:lvl3pPr>
            <a:lvl4pPr rtl="0">
              <a:spcAft>
                <a:spcPts val="600"/>
              </a:spcAft>
              <a:defRPr sz="1600"/>
            </a:lvl4pPr>
            <a:lvl5pPr rtl="0">
              <a:spcAft>
                <a:spcPts val="6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antal compa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5475" y="1117234"/>
            <a:ext cx="11289325" cy="255270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476" y="272562"/>
            <a:ext cx="8596925" cy="580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45475" y="3809675"/>
            <a:ext cx="11289325" cy="266276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6" y="1082439"/>
            <a:ext cx="5474677" cy="70656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476" y="1789000"/>
            <a:ext cx="5474677" cy="47534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000000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400">
                <a:solidFill>
                  <a:srgbClr val="000000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0689" y="1082439"/>
            <a:ext cx="5476828" cy="70656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0689" y="1789000"/>
            <a:ext cx="5476828" cy="47534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02516" y="1082440"/>
            <a:ext cx="17584" cy="5470243"/>
          </a:xfrm>
          <a:prstGeom prst="line">
            <a:avLst/>
          </a:prstGeom>
          <a:ln w="19050">
            <a:solidFill>
              <a:srgbClr val="8D6E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5476" y="272562"/>
            <a:ext cx="8596925" cy="580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832" y="1107838"/>
            <a:ext cx="7282635" cy="543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2800">
                <a:solidFill>
                  <a:srgbClr val="003082"/>
                </a:solidFill>
              </a:defRPr>
            </a:lvl1pPr>
            <a:lvl2pPr>
              <a:spcAft>
                <a:spcPts val="600"/>
              </a:spcAft>
              <a:defRPr sz="24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477" y="2270377"/>
            <a:ext cx="4011084" cy="4272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5476" y="272562"/>
            <a:ext cx="8596925" cy="580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4501" y="1108075"/>
            <a:ext cx="4011084" cy="116205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342900" indent="-342900">
              <a:buNone/>
              <a:defRPr lang="en-US" sz="280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244" y="1046285"/>
            <a:ext cx="11535513" cy="5496173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600"/>
              </a:spcAft>
              <a:defRPr sz="2800">
                <a:solidFill>
                  <a:srgbClr val="003082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476" y="272562"/>
            <a:ext cx="8596925" cy="580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3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1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3" y="3429002"/>
            <a:ext cx="9756140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7" y="685803"/>
            <a:ext cx="7855108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0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832" y="1107838"/>
            <a:ext cx="7282635" cy="543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2800">
                <a:solidFill>
                  <a:srgbClr val="003082"/>
                </a:solidFill>
              </a:defRPr>
            </a:lvl1pPr>
            <a:lvl2pPr>
              <a:spcAft>
                <a:spcPts val="600"/>
              </a:spcAft>
              <a:defRPr sz="24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5475" y="272562"/>
            <a:ext cx="11261212" cy="835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0030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9042400" y="65336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4501" y="4458926"/>
            <a:ext cx="4011084" cy="208353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lang="en-US" sz="280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44501" y="1107838"/>
            <a:ext cx="4011084" cy="3351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rgbClr val="003082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14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2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1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1" y="1828800"/>
            <a:ext cx="47099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1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2"/>
            <a:ext cx="4710387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1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2"/>
            <a:ext cx="4710387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02516" y="1082440"/>
            <a:ext cx="17584" cy="5470243"/>
          </a:xfrm>
          <a:prstGeom prst="line">
            <a:avLst/>
          </a:prstGeom>
          <a:ln w="19050">
            <a:solidFill>
              <a:srgbClr val="8D6E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24-Oct-2016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24-Oct-2016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1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3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3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24-Oct-2016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2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3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2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3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24/05/2012     </a:t>
            </a:r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2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3" y="274638"/>
            <a:ext cx="97561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3" y="1828800"/>
            <a:ext cx="975614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7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24-Oct-2016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2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10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52" r:id="rId13"/>
    <p:sldLayoutId id="2147483660" r:id="rId14"/>
    <p:sldLayoutId id="2147483661" r:id="rId15"/>
    <p:sldLayoutId id="2147483662" r:id="rId16"/>
    <p:sldLayoutId id="2147483653" r:id="rId17"/>
    <p:sldLayoutId id="2147483656" r:id="rId18"/>
    <p:sldLayoutId id="214748365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001" kern="1200" cap="all" baseline="0">
          <a:solidFill>
            <a:schemeClr val="tx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24-Oct-2016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defTabSz="914400"/>
            <a:endParaRPr lang="en-GB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F36C87F6-986D-49E6-AF40-1B3A1EE8064D}" type="slidenum">
              <a:rPr lang="en-GB" smtClean="0">
                <a:solidFill>
                  <a:srgbClr val="545454"/>
                </a:solidFill>
              </a:rPr>
              <a:pPr defTabSz="914400"/>
              <a:t>‹#›</a:t>
            </a:fld>
            <a:endParaRPr lang="en-GB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86" y="1753597"/>
            <a:ext cx="10580914" cy="2397851"/>
          </a:xfrm>
        </p:spPr>
        <p:txBody>
          <a:bodyPr/>
          <a:lstStyle/>
          <a:p>
            <a:pPr algn="ctr"/>
            <a:r>
              <a:rPr lang="en-US" sz="4000" b="1" cap="none" dirty="0" smtClean="0"/>
              <a:t>Protecting Passengers And Aviation Industry From Cyber Attacks</a:t>
            </a:r>
            <a:endParaRPr lang="en-US" sz="4000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48" y="133350"/>
            <a:ext cx="1115002" cy="110761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79412" y="4953000"/>
            <a:ext cx="7848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Presented by:</a:t>
            </a:r>
          </a:p>
          <a:p>
            <a:r>
              <a:rPr lang="en-US" sz="2800" dirty="0"/>
              <a:t>Dr. Jassim Haji</a:t>
            </a:r>
          </a:p>
          <a:p>
            <a:r>
              <a:rPr lang="en-US" sz="2800" dirty="0"/>
              <a:t>Director Information Technology</a:t>
            </a:r>
          </a:p>
          <a:p>
            <a:r>
              <a:rPr lang="en-US" sz="2800" dirty="0"/>
              <a:t>Gulf Air</a:t>
            </a:r>
          </a:p>
        </p:txBody>
      </p:sp>
    </p:spTree>
    <p:extLst>
      <p:ext uri="{BB962C8B-B14F-4D97-AF65-F5344CB8AC3E}">
        <p14:creationId xmlns:p14="http://schemas.microsoft.com/office/powerpoint/2010/main" val="2860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0813" cy="715962"/>
          </a:xfrm>
        </p:spPr>
        <p:txBody>
          <a:bodyPr>
            <a:noAutofit/>
          </a:bodyPr>
          <a:lstStyle/>
          <a:p>
            <a:pPr defTabSz="685983"/>
            <a:r>
              <a:rPr lang="en-US" cap="none" dirty="0" smtClean="0">
                <a:solidFill>
                  <a:srgbClr val="003082"/>
                </a:solidFill>
              </a:rPr>
              <a:t>Other Risks to </a:t>
            </a:r>
            <a:r>
              <a:rPr lang="en-US" cap="none" dirty="0" smtClean="0">
                <a:solidFill>
                  <a:srgbClr val="003082"/>
                </a:solidFill>
              </a:rPr>
              <a:t>T</a:t>
            </a:r>
            <a:r>
              <a:rPr lang="en-US" cap="none" dirty="0" smtClean="0">
                <a:solidFill>
                  <a:srgbClr val="003082"/>
                </a:solidFill>
              </a:rPr>
              <a:t>he Aviation Business ?</a:t>
            </a:r>
            <a:endParaRPr lang="en-US" cap="none" dirty="0">
              <a:solidFill>
                <a:srgbClr val="0030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91770"/>
            <a:ext cx="7079343" cy="523965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082"/>
                </a:solidFill>
              </a:rPr>
              <a:t>Crash of a European aircraft </a:t>
            </a:r>
            <a:r>
              <a:rPr lang="en-US" sz="2000" dirty="0">
                <a:solidFill>
                  <a:srgbClr val="003082"/>
                </a:solidFill>
              </a:rPr>
              <a:t>just after take-off in Madrid-Barajas Airport on 20th of August 2008, killing 154 people, system for monitoring technical problems on board the aircraft was reported to be </a:t>
            </a:r>
            <a:r>
              <a:rPr lang="en-US" sz="2000" b="1" dirty="0">
                <a:solidFill>
                  <a:srgbClr val="003082"/>
                </a:solidFill>
              </a:rPr>
              <a:t>infected with </a:t>
            </a:r>
            <a:r>
              <a:rPr lang="en-US" sz="2000" b="1" dirty="0" smtClean="0">
                <a:solidFill>
                  <a:srgbClr val="003082"/>
                </a:solidFill>
              </a:rPr>
              <a:t>malware</a:t>
            </a:r>
          </a:p>
          <a:p>
            <a:endParaRPr lang="en-US" sz="2000" b="1" dirty="0" smtClean="0">
              <a:solidFill>
                <a:srgbClr val="003082"/>
              </a:solidFill>
            </a:endParaRPr>
          </a:p>
          <a:p>
            <a:r>
              <a:rPr lang="en-US" sz="2000" dirty="0">
                <a:solidFill>
                  <a:srgbClr val="003082"/>
                </a:solidFill>
              </a:rPr>
              <a:t>An alleged cyber-attack led to </a:t>
            </a:r>
            <a:r>
              <a:rPr lang="en-US" sz="2000" b="1" dirty="0">
                <a:solidFill>
                  <a:srgbClr val="003082"/>
                </a:solidFill>
              </a:rPr>
              <a:t>shutdown of passport control systems</a:t>
            </a:r>
            <a:r>
              <a:rPr lang="en-US" sz="2000" dirty="0">
                <a:solidFill>
                  <a:srgbClr val="003082"/>
                </a:solidFill>
              </a:rPr>
              <a:t> at the departure terminals at 2 airports in Turkey in July 2013, causing many flights to be </a:t>
            </a:r>
            <a:r>
              <a:rPr lang="en-US" sz="2000" dirty="0" smtClean="0">
                <a:solidFill>
                  <a:srgbClr val="003082"/>
                </a:solidFill>
              </a:rPr>
              <a:t>delayed</a:t>
            </a:r>
            <a:endParaRPr lang="en-US" sz="2000" dirty="0">
              <a:solidFill>
                <a:srgbClr val="00308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798" y="914400"/>
            <a:ext cx="107442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5" b="14886"/>
          <a:stretch/>
        </p:blipFill>
        <p:spPr>
          <a:xfrm>
            <a:off x="7765143" y="1377010"/>
            <a:ext cx="3349894" cy="1190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6"/>
          <a:stretch/>
        </p:blipFill>
        <p:spPr>
          <a:xfrm>
            <a:off x="7765143" y="3312851"/>
            <a:ext cx="3349894" cy="210457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9042400" y="6533667"/>
            <a:ext cx="2844800" cy="365125"/>
          </a:xfrm>
        </p:spPr>
        <p:txBody>
          <a:bodyPr/>
          <a:lstStyle/>
          <a:p>
            <a:r>
              <a:rPr lang="en-US" sz="1200" dirty="0" smtClean="0"/>
              <a:t>10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0813" cy="715962"/>
          </a:xfrm>
        </p:spPr>
        <p:txBody>
          <a:bodyPr>
            <a:noAutofit/>
          </a:bodyPr>
          <a:lstStyle/>
          <a:p>
            <a:pPr defTabSz="685983"/>
            <a:r>
              <a:rPr lang="en-US" cap="none" dirty="0" smtClean="0">
                <a:solidFill>
                  <a:srgbClr val="003082"/>
                </a:solidFill>
              </a:rPr>
              <a:t>How </a:t>
            </a:r>
            <a:r>
              <a:rPr lang="en-US" cap="none" dirty="0">
                <a:solidFill>
                  <a:srgbClr val="003082"/>
                </a:solidFill>
              </a:rPr>
              <a:t>a</a:t>
            </a:r>
            <a:r>
              <a:rPr lang="en-US" cap="none" dirty="0" smtClean="0">
                <a:solidFill>
                  <a:srgbClr val="003082"/>
                </a:solidFill>
              </a:rPr>
              <a:t>bout The Aviation Leaders ?</a:t>
            </a:r>
            <a:endParaRPr lang="en-US" cap="none" dirty="0">
              <a:solidFill>
                <a:srgbClr val="0030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9" y="1291770"/>
            <a:ext cx="7079343" cy="5239659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3082"/>
                </a:solidFill>
              </a:rPr>
              <a:t>“Cyber-attacks are a fact of modern life. But aviation presents a special target for those who seek to damage or disrupt the integrated air transport network upon which the global economy depends.”, CEO, IATA</a:t>
            </a:r>
          </a:p>
          <a:p>
            <a:r>
              <a:rPr lang="en-US" sz="2000" dirty="0" smtClean="0">
                <a:solidFill>
                  <a:srgbClr val="003082"/>
                </a:solidFill>
              </a:rPr>
              <a:t>“</a:t>
            </a:r>
            <a:r>
              <a:rPr lang="en-US" sz="2000" dirty="0">
                <a:solidFill>
                  <a:srgbClr val="003082"/>
                </a:solidFill>
              </a:rPr>
              <a:t>The threat of cyber terrorism poses a major risk to aircrafts' systems every time they enter an airport because of the number of electronic systems they begin sharing information with and the situation will cause a lot of issues in the coming years”, VP Boeing’s defense </a:t>
            </a:r>
            <a:r>
              <a:rPr lang="en-US" sz="2000" dirty="0" smtClean="0">
                <a:solidFill>
                  <a:srgbClr val="003082"/>
                </a:solidFill>
              </a:rPr>
              <a:t>arm</a:t>
            </a:r>
          </a:p>
          <a:p>
            <a:r>
              <a:rPr lang="en-US" sz="2000" dirty="0" smtClean="0">
                <a:solidFill>
                  <a:srgbClr val="003082"/>
                </a:solidFill>
              </a:rPr>
              <a:t>Boeing </a:t>
            </a:r>
            <a:r>
              <a:rPr lang="en-US" sz="2000" dirty="0">
                <a:solidFill>
                  <a:srgbClr val="003082"/>
                </a:solidFill>
              </a:rPr>
              <a:t>was the focus of a </a:t>
            </a:r>
            <a:r>
              <a:rPr lang="en-US" sz="2000" b="1" dirty="0" smtClean="0">
                <a:solidFill>
                  <a:srgbClr val="003082"/>
                </a:solidFill>
              </a:rPr>
              <a:t>Cyber </a:t>
            </a:r>
            <a:r>
              <a:rPr lang="en-US" sz="2000" b="1" dirty="0">
                <a:solidFill>
                  <a:srgbClr val="003082"/>
                </a:solidFill>
              </a:rPr>
              <a:t>security scare </a:t>
            </a:r>
            <a:r>
              <a:rPr lang="en-US" sz="2000" dirty="0">
                <a:solidFill>
                  <a:srgbClr val="003082"/>
                </a:solidFill>
              </a:rPr>
              <a:t>in 2008 when an analyst claimed the firm’s flagship 787 Dreamliner passenger jet had a serious weakness in its on-board computer networks which could allow passengers to take control of the aircraft. Boeing claimed the problem had been fixed before the official report was issued</a:t>
            </a:r>
            <a:r>
              <a:rPr lang="en-US" sz="2000" dirty="0" smtClean="0">
                <a:solidFill>
                  <a:srgbClr val="003082"/>
                </a:solidFill>
              </a:rPr>
              <a:t>.</a:t>
            </a:r>
            <a:endParaRPr lang="en-US" sz="2000" dirty="0">
              <a:solidFill>
                <a:srgbClr val="00308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798" y="914400"/>
            <a:ext cx="107442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06" y="3759154"/>
            <a:ext cx="3349894" cy="1857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31" y="1291770"/>
            <a:ext cx="3452869" cy="194223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9042400" y="6533667"/>
            <a:ext cx="2844800" cy="365125"/>
          </a:xfrm>
        </p:spPr>
        <p:txBody>
          <a:bodyPr/>
          <a:lstStyle/>
          <a:p>
            <a:fld id="{8FC98777-ADED-46CE-B459-04731A325DBA}" type="slidenum">
              <a:rPr lang="en-US" sz="1200" smtClean="0">
                <a:solidFill>
                  <a:schemeClr val="tx1"/>
                </a:solidFill>
              </a:rPr>
              <a:pPr/>
              <a:t>11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32014" y="1361410"/>
            <a:ext cx="6908800" cy="5320744"/>
          </a:xfrm>
        </p:spPr>
        <p:txBody>
          <a:bodyPr>
            <a:normAutofit/>
          </a:bodyPr>
          <a:lstStyle/>
          <a:p>
            <a:pPr lvl="2"/>
            <a:r>
              <a:rPr lang="en-US" dirty="0">
                <a:solidFill>
                  <a:srgbClr val="003082"/>
                </a:solidFill>
              </a:rPr>
              <a:t>An unmanned aerial vehicle (UAV), commonly known as a drone</a:t>
            </a:r>
            <a:r>
              <a:rPr lang="en-US" dirty="0" smtClean="0">
                <a:solidFill>
                  <a:srgbClr val="003082"/>
                </a:solidFill>
              </a:rPr>
              <a:t>, is </a:t>
            </a:r>
            <a:r>
              <a:rPr lang="en-US" dirty="0">
                <a:solidFill>
                  <a:srgbClr val="003082"/>
                </a:solidFill>
              </a:rPr>
              <a:t>an aircraft </a:t>
            </a:r>
            <a:r>
              <a:rPr lang="en-US" dirty="0" smtClean="0">
                <a:solidFill>
                  <a:srgbClr val="003082"/>
                </a:solidFill>
              </a:rPr>
              <a:t>without </a:t>
            </a:r>
            <a:r>
              <a:rPr lang="en-US" dirty="0">
                <a:solidFill>
                  <a:srgbClr val="003082"/>
                </a:solidFill>
              </a:rPr>
              <a:t>a human pilot </a:t>
            </a:r>
            <a:r>
              <a:rPr lang="en-US" dirty="0" smtClean="0">
                <a:solidFill>
                  <a:srgbClr val="003082"/>
                </a:solidFill>
              </a:rPr>
              <a:t>aboard</a:t>
            </a:r>
          </a:p>
          <a:p>
            <a:pPr lvl="2"/>
            <a:r>
              <a:rPr lang="en-GB" dirty="0" smtClean="0">
                <a:solidFill>
                  <a:srgbClr val="003082"/>
                </a:solidFill>
              </a:rPr>
              <a:t>Drone are like flying robots and are controlled from a remote location through wireless communication</a:t>
            </a:r>
            <a:endParaRPr lang="en-US" dirty="0">
              <a:solidFill>
                <a:srgbClr val="003082"/>
              </a:solidFill>
            </a:endParaRPr>
          </a:p>
          <a:p>
            <a:pPr lvl="2"/>
            <a:r>
              <a:rPr lang="en-GB" dirty="0" smtClean="0">
                <a:solidFill>
                  <a:srgbClr val="003082"/>
                </a:solidFill>
              </a:rPr>
              <a:t>Different type of drones are currently being used for different operations include </a:t>
            </a:r>
            <a:r>
              <a:rPr lang="en-US" dirty="0" smtClean="0">
                <a:solidFill>
                  <a:srgbClr val="003082"/>
                </a:solidFill>
              </a:rPr>
              <a:t>military </a:t>
            </a:r>
            <a:r>
              <a:rPr lang="en-US" dirty="0">
                <a:solidFill>
                  <a:srgbClr val="003082"/>
                </a:solidFill>
              </a:rPr>
              <a:t>applications, </a:t>
            </a:r>
            <a:r>
              <a:rPr lang="en-US" dirty="0" smtClean="0">
                <a:solidFill>
                  <a:srgbClr val="003082"/>
                </a:solidFill>
              </a:rPr>
              <a:t>commercial</a:t>
            </a:r>
            <a:r>
              <a:rPr lang="en-US" dirty="0">
                <a:solidFill>
                  <a:srgbClr val="003082"/>
                </a:solidFill>
              </a:rPr>
              <a:t>, scientific, recreational, agricultural, </a:t>
            </a:r>
            <a:r>
              <a:rPr lang="en-GB" dirty="0" smtClean="0">
                <a:solidFill>
                  <a:srgbClr val="003082"/>
                </a:solidFill>
              </a:rPr>
              <a:t>healthcare sectors </a:t>
            </a:r>
          </a:p>
          <a:p>
            <a:pPr lvl="2"/>
            <a:r>
              <a:rPr lang="en-GB" dirty="0" smtClean="0">
                <a:solidFill>
                  <a:srgbClr val="003082"/>
                </a:solidFill>
              </a:rPr>
              <a:t>The biggest advantage of the drone is its speed and low cost operations</a:t>
            </a:r>
          </a:p>
          <a:p>
            <a:pPr lvl="2"/>
            <a:r>
              <a:rPr lang="en-GB" dirty="0" smtClean="0">
                <a:solidFill>
                  <a:srgbClr val="003082"/>
                </a:solidFill>
              </a:rPr>
              <a:t>Similar to any other technology the drones are also having certain risks</a:t>
            </a:r>
            <a:endParaRPr lang="en-US" dirty="0" smtClean="0">
              <a:solidFill>
                <a:srgbClr val="00308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4" y="386862"/>
            <a:ext cx="10826430" cy="580293"/>
          </a:xfrm>
        </p:spPr>
        <p:txBody>
          <a:bodyPr>
            <a:noAutofit/>
          </a:bodyPr>
          <a:lstStyle/>
          <a:p>
            <a:r>
              <a:rPr lang="en-GB" sz="4000" cap="none" dirty="0" smtClean="0"/>
              <a:t>Unmanned Aerial Vehicles ‘Drones’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91544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451" y="1756019"/>
            <a:ext cx="4656921" cy="281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68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32014" y="1361410"/>
            <a:ext cx="6908800" cy="5320744"/>
          </a:xfrm>
        </p:spPr>
        <p:txBody>
          <a:bodyPr>
            <a:normAutofit/>
          </a:bodyPr>
          <a:lstStyle/>
          <a:p>
            <a:pPr lvl="2"/>
            <a:r>
              <a:rPr lang="en-GB" dirty="0" smtClean="0">
                <a:solidFill>
                  <a:srgbClr val="003082"/>
                </a:solidFill>
              </a:rPr>
              <a:t>Like any other computer, Drones can also be hacked</a:t>
            </a:r>
          </a:p>
          <a:p>
            <a:pPr lvl="2"/>
            <a:r>
              <a:rPr lang="en-GB" dirty="0" smtClean="0">
                <a:solidFill>
                  <a:srgbClr val="003082"/>
                </a:solidFill>
              </a:rPr>
              <a:t>Drone can lead to </a:t>
            </a:r>
            <a:r>
              <a:rPr lang="en-US" dirty="0">
                <a:solidFill>
                  <a:srgbClr val="003082"/>
                </a:solidFill>
              </a:rPr>
              <a:t>unintentional collisions or other interference with other aircraft, deliberate attacks or by distracting pilots or flight controllers</a:t>
            </a:r>
            <a:r>
              <a:rPr lang="en-US" dirty="0" smtClean="0">
                <a:solidFill>
                  <a:srgbClr val="003082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rgbClr val="003082"/>
                </a:solidFill>
              </a:rPr>
              <a:t>Each month, pilots and air traffic controllers report more than 100 drone “sightings” to the Federal Aviation Administration in USA</a:t>
            </a:r>
          </a:p>
          <a:p>
            <a:pPr lvl="2"/>
            <a:r>
              <a:rPr lang="en-US" dirty="0" smtClean="0">
                <a:solidFill>
                  <a:srgbClr val="003082"/>
                </a:solidFill>
              </a:rPr>
              <a:t>Pilots </a:t>
            </a:r>
            <a:r>
              <a:rPr lang="en-US" dirty="0">
                <a:solidFill>
                  <a:srgbClr val="003082"/>
                </a:solidFill>
              </a:rPr>
              <a:t>consider drones a safety risk that must not be underestimated. </a:t>
            </a:r>
          </a:p>
          <a:p>
            <a:pPr lvl="2"/>
            <a:r>
              <a:rPr lang="en-US" dirty="0">
                <a:solidFill>
                  <a:srgbClr val="003082"/>
                </a:solidFill>
              </a:rPr>
              <a:t>“We’re not kidding when we say it has to be mitigated as a threat,” said Tim </a:t>
            </a:r>
            <a:r>
              <a:rPr lang="en-US" dirty="0" err="1">
                <a:solidFill>
                  <a:srgbClr val="003082"/>
                </a:solidFill>
              </a:rPr>
              <a:t>Canoll</a:t>
            </a:r>
            <a:r>
              <a:rPr lang="en-US" dirty="0">
                <a:solidFill>
                  <a:srgbClr val="003082"/>
                </a:solidFill>
              </a:rPr>
              <a:t>, </a:t>
            </a:r>
            <a:r>
              <a:rPr lang="en-US" dirty="0" smtClean="0">
                <a:solidFill>
                  <a:srgbClr val="003082"/>
                </a:solidFill>
              </a:rPr>
              <a:t>President </a:t>
            </a:r>
            <a:r>
              <a:rPr lang="en-US" dirty="0">
                <a:solidFill>
                  <a:srgbClr val="003082"/>
                </a:solidFill>
              </a:rPr>
              <a:t>of the Air Line Pilots Association, or ALPA, and a drone hobbyist himself. </a:t>
            </a:r>
            <a:endParaRPr lang="en-US" dirty="0" smtClean="0">
              <a:solidFill>
                <a:srgbClr val="003082"/>
              </a:solidFill>
            </a:endParaRPr>
          </a:p>
          <a:p>
            <a:pPr lvl="2"/>
            <a:endParaRPr lang="en-US" dirty="0">
              <a:solidFill>
                <a:srgbClr val="003082"/>
              </a:solidFill>
            </a:endParaRPr>
          </a:p>
          <a:p>
            <a:pPr lvl="2"/>
            <a:endParaRPr lang="en-US" dirty="0" smtClean="0">
              <a:solidFill>
                <a:srgbClr val="003082"/>
              </a:solidFill>
            </a:endParaRPr>
          </a:p>
          <a:p>
            <a:pPr lvl="2"/>
            <a:endParaRPr lang="en-US" dirty="0">
              <a:solidFill>
                <a:srgbClr val="00308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4" y="386862"/>
            <a:ext cx="10826430" cy="580293"/>
          </a:xfrm>
        </p:spPr>
        <p:txBody>
          <a:bodyPr>
            <a:noAutofit/>
          </a:bodyPr>
          <a:lstStyle/>
          <a:p>
            <a:r>
              <a:rPr lang="en-GB" sz="4000" cap="none" dirty="0" smtClean="0"/>
              <a:t>Risks of Hacking Drones 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91544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12531" r="7552" b="3797"/>
          <a:stretch/>
        </p:blipFill>
        <p:spPr>
          <a:xfrm>
            <a:off x="7547704" y="1244600"/>
            <a:ext cx="4339496" cy="33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32014" y="1361410"/>
            <a:ext cx="5954486" cy="5320744"/>
          </a:xfrm>
        </p:spPr>
        <p:txBody>
          <a:bodyPr>
            <a:normAutofit/>
          </a:bodyPr>
          <a:lstStyle/>
          <a:p>
            <a:pPr lvl="2"/>
            <a:r>
              <a:rPr lang="en-GB" dirty="0" smtClean="0">
                <a:solidFill>
                  <a:srgbClr val="003082"/>
                </a:solidFill>
              </a:rPr>
              <a:t>In April 2016, </a:t>
            </a:r>
            <a:r>
              <a:rPr lang="en-US" dirty="0">
                <a:solidFill>
                  <a:srgbClr val="003082"/>
                </a:solidFill>
              </a:rPr>
              <a:t>The British Airways flight from Geneva was </a:t>
            </a:r>
            <a:r>
              <a:rPr lang="en-US" b="1" dirty="0" smtClean="0">
                <a:solidFill>
                  <a:srgbClr val="003082"/>
                </a:solidFill>
              </a:rPr>
              <a:t>hit by a drone </a:t>
            </a:r>
            <a:r>
              <a:rPr lang="en-US" dirty="0">
                <a:solidFill>
                  <a:srgbClr val="003082"/>
                </a:solidFill>
              </a:rPr>
              <a:t>as it approached the London </a:t>
            </a:r>
            <a:r>
              <a:rPr lang="en-US" dirty="0" smtClean="0">
                <a:solidFill>
                  <a:srgbClr val="003082"/>
                </a:solidFill>
              </a:rPr>
              <a:t>airport, with </a:t>
            </a:r>
            <a:r>
              <a:rPr lang="en-US" dirty="0">
                <a:solidFill>
                  <a:srgbClr val="003082"/>
                </a:solidFill>
              </a:rPr>
              <a:t>132 passengers and five crew on </a:t>
            </a:r>
            <a:r>
              <a:rPr lang="en-US" dirty="0" smtClean="0">
                <a:solidFill>
                  <a:srgbClr val="003082"/>
                </a:solidFill>
              </a:rPr>
              <a:t>board</a:t>
            </a:r>
            <a:endParaRPr lang="en-US" dirty="0">
              <a:solidFill>
                <a:srgbClr val="003082"/>
              </a:solidFill>
            </a:endParaRPr>
          </a:p>
          <a:p>
            <a:pPr lvl="2"/>
            <a:endParaRPr lang="en-US" dirty="0" smtClean="0">
              <a:solidFill>
                <a:srgbClr val="003082"/>
              </a:solidFill>
            </a:endParaRPr>
          </a:p>
          <a:p>
            <a:pPr lvl="2"/>
            <a:r>
              <a:rPr lang="en-GB" dirty="0" smtClean="0">
                <a:solidFill>
                  <a:srgbClr val="003082"/>
                </a:solidFill>
              </a:rPr>
              <a:t>In December 2014, a </a:t>
            </a:r>
            <a:r>
              <a:rPr lang="en-US" dirty="0">
                <a:solidFill>
                  <a:srgbClr val="003082"/>
                </a:solidFill>
              </a:rPr>
              <a:t>drone flying near Heathrow </a:t>
            </a:r>
            <a:r>
              <a:rPr lang="en-US" b="1" dirty="0">
                <a:solidFill>
                  <a:srgbClr val="003082"/>
                </a:solidFill>
              </a:rPr>
              <a:t>almost crashed into a passenger </a:t>
            </a:r>
            <a:r>
              <a:rPr lang="en-US" b="1" dirty="0" smtClean="0">
                <a:solidFill>
                  <a:srgbClr val="003082"/>
                </a:solidFill>
              </a:rPr>
              <a:t>jet </a:t>
            </a:r>
            <a:r>
              <a:rPr lang="en-US" dirty="0" smtClean="0">
                <a:solidFill>
                  <a:srgbClr val="003082"/>
                </a:solidFill>
              </a:rPr>
              <a:t>at 700ft altitude</a:t>
            </a:r>
          </a:p>
          <a:p>
            <a:pPr lvl="2"/>
            <a:endParaRPr lang="en-US" dirty="0" smtClean="0">
              <a:solidFill>
                <a:srgbClr val="003082"/>
              </a:solidFill>
            </a:endParaRPr>
          </a:p>
          <a:p>
            <a:pPr lvl="2"/>
            <a:r>
              <a:rPr lang="en-US" dirty="0">
                <a:solidFill>
                  <a:srgbClr val="003082"/>
                </a:solidFill>
              </a:rPr>
              <a:t>Civil aviation bodies around the world are drafting legislation to control the use of drones and manage the risk</a:t>
            </a:r>
          </a:p>
          <a:p>
            <a:pPr lvl="2"/>
            <a:endParaRPr lang="en-US" dirty="0">
              <a:solidFill>
                <a:srgbClr val="003082"/>
              </a:solidFill>
            </a:endParaRPr>
          </a:p>
          <a:p>
            <a:pPr lvl="2"/>
            <a:endParaRPr lang="en-US" dirty="0">
              <a:solidFill>
                <a:srgbClr val="00308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4" y="386862"/>
            <a:ext cx="10826430" cy="580293"/>
          </a:xfrm>
        </p:spPr>
        <p:txBody>
          <a:bodyPr>
            <a:noAutofit/>
          </a:bodyPr>
          <a:lstStyle/>
          <a:p>
            <a:r>
              <a:rPr lang="en-GB" sz="4000" cap="none" dirty="0" smtClean="0"/>
              <a:t>Drone </a:t>
            </a:r>
            <a:r>
              <a:rPr lang="en-GB" sz="4000" cap="none" dirty="0" smtClean="0"/>
              <a:t>Incidents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91544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219654"/>
            <a:ext cx="5003800" cy="280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7238" y="1107838"/>
            <a:ext cx="6135462" cy="5176848"/>
          </a:xfrm>
        </p:spPr>
        <p:txBody>
          <a:bodyPr>
            <a:noAutofit/>
          </a:bodyPr>
          <a:lstStyle/>
          <a:p>
            <a:pPr marL="571454" indent="-342900" algn="just"/>
            <a:r>
              <a:rPr lang="en-US" sz="2000" dirty="0" smtClean="0"/>
              <a:t>In </a:t>
            </a:r>
            <a:r>
              <a:rPr lang="en-US" sz="2000" dirty="0"/>
              <a:t>July 2015, Kenyan air officials mistakenly leaked President Obama's exact itinerary – twice </a:t>
            </a:r>
            <a:endParaRPr lang="en-US" sz="2000" dirty="0" smtClean="0"/>
          </a:p>
          <a:p>
            <a:pPr marL="571454" indent="-342900" algn="just"/>
            <a:endParaRPr lang="en-US" sz="2000" dirty="0" smtClean="0"/>
          </a:p>
          <a:p>
            <a:pPr marL="571454" indent="-342900" algn="just"/>
            <a:endParaRPr lang="en-US" sz="2000" dirty="0"/>
          </a:p>
          <a:p>
            <a:pPr marL="571454" indent="-342900"/>
            <a:r>
              <a:rPr lang="en-US" sz="2000" dirty="0" smtClean="0"/>
              <a:t>In </a:t>
            </a:r>
            <a:r>
              <a:rPr lang="en-US" sz="2000" dirty="0"/>
              <a:t>2015, approximately 110,000 pieces of customer data may have been compromised for a large Asian airline, hack was apparently due to a malware attack on loyalty program specific users. Airline was attacked twice in one year</a:t>
            </a:r>
          </a:p>
          <a:p>
            <a:pPr marL="571454" indent="-342900" algn="just"/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4" y="272562"/>
            <a:ext cx="11524343" cy="580293"/>
          </a:xfrm>
        </p:spPr>
        <p:txBody>
          <a:bodyPr>
            <a:noAutofit/>
          </a:bodyPr>
          <a:lstStyle/>
          <a:p>
            <a:r>
              <a:rPr lang="en-GB" sz="4000" cap="none" dirty="0" smtClean="0"/>
              <a:t>Is Passenger Information also Important ?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1" y="852855"/>
            <a:ext cx="4564461" cy="2282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/>
          <a:stretch/>
        </p:blipFill>
        <p:spPr>
          <a:xfrm>
            <a:off x="6894286" y="3271724"/>
            <a:ext cx="3742870" cy="28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7238" y="1107838"/>
            <a:ext cx="6135462" cy="5176848"/>
          </a:xfrm>
        </p:spPr>
        <p:txBody>
          <a:bodyPr>
            <a:noAutofit/>
          </a:bodyPr>
          <a:lstStyle/>
          <a:p>
            <a:pPr marL="571454" indent="-342900" algn="just"/>
            <a:r>
              <a:rPr lang="en-US" sz="2000" dirty="0" smtClean="0"/>
              <a:t>In 2015, America’s most important airline’s information systems were breached.</a:t>
            </a:r>
            <a:r>
              <a:rPr lang="en-US" sz="2000" dirty="0"/>
              <a:t> </a:t>
            </a:r>
            <a:r>
              <a:rPr lang="en-US" sz="2000" dirty="0" smtClean="0"/>
              <a:t>It was identified </a:t>
            </a:r>
            <a:r>
              <a:rPr lang="en-US" sz="2000" dirty="0"/>
              <a:t>that </a:t>
            </a:r>
            <a:r>
              <a:rPr lang="en-US" sz="2000" dirty="0" smtClean="0"/>
              <a:t>the data </a:t>
            </a:r>
            <a:r>
              <a:rPr lang="en-US" sz="2000" dirty="0"/>
              <a:t>on the movements of millions of </a:t>
            </a:r>
            <a:r>
              <a:rPr lang="en-US" sz="2000" dirty="0" smtClean="0"/>
              <a:t>Americans were accessed by the hackers</a:t>
            </a:r>
          </a:p>
          <a:p>
            <a:pPr marL="571454" indent="-342900" algn="just"/>
            <a:endParaRPr lang="en-US" sz="2000" dirty="0" smtClean="0"/>
          </a:p>
          <a:p>
            <a:pPr marL="571454" indent="-342900" algn="just"/>
            <a:r>
              <a:rPr lang="en-US" sz="2000" dirty="0"/>
              <a:t>In contrast to the theft of health records or financial data, the breach of airlines raises concerns </a:t>
            </a:r>
            <a:r>
              <a:rPr lang="en-US" sz="2000" dirty="0" smtClean="0"/>
              <a:t>related to the personal information, travelling pattern, schedule </a:t>
            </a:r>
            <a:r>
              <a:rPr lang="en-US" sz="2000" dirty="0"/>
              <a:t>disruptions or transportation gridlock. </a:t>
            </a: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4" y="272562"/>
            <a:ext cx="11524343" cy="580293"/>
          </a:xfrm>
        </p:spPr>
        <p:txBody>
          <a:bodyPr>
            <a:noAutofit/>
          </a:bodyPr>
          <a:lstStyle/>
          <a:p>
            <a:r>
              <a:rPr lang="en-GB" sz="4000" cap="none" dirty="0" smtClean="0"/>
              <a:t>Is Passenger Information also Important ? 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62" y="1107838"/>
            <a:ext cx="5214411" cy="32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2513" y="1027156"/>
            <a:ext cx="6833784" cy="5176848"/>
          </a:xfrm>
        </p:spPr>
        <p:txBody>
          <a:bodyPr>
            <a:noAutofit/>
          </a:bodyPr>
          <a:lstStyle/>
          <a:p>
            <a:pPr marL="571454" indent="-342900" algn="just"/>
            <a:r>
              <a:rPr lang="en-US" sz="2000" dirty="0" smtClean="0"/>
              <a:t>Implement a layered approach model for security</a:t>
            </a:r>
          </a:p>
          <a:p>
            <a:pPr marL="571454" indent="-342900" algn="just"/>
            <a:r>
              <a:rPr lang="en-US" sz="2000" dirty="0" smtClean="0"/>
              <a:t>Segment the networks based on the threat levels, with each having separate set of controls</a:t>
            </a:r>
          </a:p>
          <a:p>
            <a:pPr marL="571454" indent="-342900" algn="just"/>
            <a:r>
              <a:rPr lang="en-US" sz="2000" dirty="0" smtClean="0"/>
              <a:t>Devices connected to the aircraft (onboard and on ground) to be hardened against the known vulnerabilities</a:t>
            </a:r>
          </a:p>
          <a:p>
            <a:pPr marL="571454" indent="-342900" algn="just"/>
            <a:r>
              <a:rPr lang="en-US" sz="2000" dirty="0" smtClean="0"/>
              <a:t>Specialized controls to be implemented between aircraft components, ground and  communication and also passenger information</a:t>
            </a:r>
          </a:p>
          <a:p>
            <a:pPr marL="571454" indent="-342900" algn="just"/>
            <a:r>
              <a:rPr lang="en-US" sz="2000" dirty="0" smtClean="0"/>
              <a:t>Provide information security awareness to all teams</a:t>
            </a:r>
          </a:p>
          <a:p>
            <a:pPr marL="571454" indent="-342900" algn="just"/>
            <a:r>
              <a:rPr lang="en-US" sz="2000" dirty="0" smtClean="0"/>
              <a:t>Add data loss prevention controls</a:t>
            </a:r>
          </a:p>
          <a:p>
            <a:pPr marL="571454" indent="-342900" algn="just"/>
            <a:r>
              <a:rPr lang="en-GB" sz="2000" dirty="0" smtClean="0"/>
              <a:t>Work closely with business partners to ensure </a:t>
            </a:r>
            <a:r>
              <a:rPr lang="en-US" sz="2000" dirty="0" smtClean="0"/>
              <a:t>secure information landscape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4" y="272562"/>
            <a:ext cx="11524343" cy="580293"/>
          </a:xfrm>
        </p:spPr>
        <p:txBody>
          <a:bodyPr>
            <a:noAutofit/>
          </a:bodyPr>
          <a:lstStyle/>
          <a:p>
            <a:r>
              <a:rPr lang="en-GB" sz="4000" cap="none" smtClean="0"/>
              <a:t>Risk Mitigations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18" y="1395974"/>
            <a:ext cx="47625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3" y="228408"/>
            <a:ext cx="10874829" cy="580293"/>
          </a:xfrm>
        </p:spPr>
        <p:txBody>
          <a:bodyPr>
            <a:noAutofit/>
          </a:bodyPr>
          <a:lstStyle/>
          <a:p>
            <a:r>
              <a:rPr lang="en-US" sz="4000" cap="none" dirty="0" smtClean="0"/>
              <a:t>Technology Evolution for Airline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10130346"/>
              </p:ext>
            </p:extLst>
          </p:nvPr>
        </p:nvGraphicFramePr>
        <p:xfrm>
          <a:off x="606175" y="2170142"/>
          <a:ext cx="10685124" cy="467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22514" y="2108498"/>
            <a:ext cx="1087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Over 100 years of aviation with </a:t>
            </a:r>
            <a:r>
              <a:rPr lang="en-GB" sz="2400" dirty="0">
                <a:solidFill>
                  <a:srgbClr val="002060"/>
                </a:solidFill>
              </a:rPr>
              <a:t>the evolution in </a:t>
            </a:r>
            <a:r>
              <a:rPr lang="en-GB" sz="2400" dirty="0" smtClean="0">
                <a:solidFill>
                  <a:srgbClr val="002060"/>
                </a:solidFill>
              </a:rPr>
              <a:t>technology: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45" y="754904"/>
            <a:ext cx="2276328" cy="1368641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575" y="754903"/>
            <a:ext cx="2588244" cy="1371600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>
            <a:off x="3704273" y="1269811"/>
            <a:ext cx="3489302" cy="355107"/>
          </a:xfrm>
          <a:prstGeom prst="stripedRightArrow">
            <a:avLst>
              <a:gd name="adj1" fmla="val 75690"/>
              <a:gd name="adj2" fmla="val 1513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41" y="2027115"/>
            <a:ext cx="3048000" cy="228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3" y="228408"/>
            <a:ext cx="11070773" cy="580293"/>
          </a:xfrm>
        </p:spPr>
        <p:txBody>
          <a:bodyPr>
            <a:noAutofit/>
          </a:bodyPr>
          <a:lstStyle/>
          <a:p>
            <a:r>
              <a:rPr lang="en-US" sz="4000" cap="none" dirty="0" smtClean="0"/>
              <a:t>Aircraft Communication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42" y="1113065"/>
            <a:ext cx="7556500" cy="42545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440564" y="2514072"/>
            <a:ext cx="957943" cy="1349828"/>
          </a:xfrm>
          <a:prstGeom prst="wedgeRectCallout">
            <a:avLst>
              <a:gd name="adj1" fmla="val -192046"/>
              <a:gd name="adj2" fmla="val 231318"/>
            </a:avLst>
          </a:prstGeom>
          <a:solidFill>
            <a:schemeClr val="accent3">
              <a:alpha val="3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Rectangular Callout 11"/>
          <p:cNvSpPr/>
          <p:nvPr/>
        </p:nvSpPr>
        <p:spPr>
          <a:xfrm>
            <a:off x="6496461" y="2522160"/>
            <a:ext cx="3865883" cy="3961695"/>
          </a:xfrm>
          <a:custGeom>
            <a:avLst/>
            <a:gdLst>
              <a:gd name="connsiteX0" fmla="*/ 0 w 3810000"/>
              <a:gd name="connsiteY0" fmla="*/ 0 h 1349828"/>
              <a:gd name="connsiteX1" fmla="*/ 2222500 w 3810000"/>
              <a:gd name="connsiteY1" fmla="*/ 0 h 1349828"/>
              <a:gd name="connsiteX2" fmla="*/ 2222500 w 3810000"/>
              <a:gd name="connsiteY2" fmla="*/ 0 h 1349828"/>
              <a:gd name="connsiteX3" fmla="*/ 3175000 w 3810000"/>
              <a:gd name="connsiteY3" fmla="*/ 0 h 1349828"/>
              <a:gd name="connsiteX4" fmla="*/ 3810000 w 3810000"/>
              <a:gd name="connsiteY4" fmla="*/ 0 h 1349828"/>
              <a:gd name="connsiteX5" fmla="*/ 3810000 w 3810000"/>
              <a:gd name="connsiteY5" fmla="*/ 787400 h 1349828"/>
              <a:gd name="connsiteX6" fmla="*/ 3810000 w 3810000"/>
              <a:gd name="connsiteY6" fmla="*/ 787400 h 1349828"/>
              <a:gd name="connsiteX7" fmla="*/ 3810000 w 3810000"/>
              <a:gd name="connsiteY7" fmla="*/ 1124857 h 1349828"/>
              <a:gd name="connsiteX8" fmla="*/ 3810000 w 3810000"/>
              <a:gd name="connsiteY8" fmla="*/ 1349828 h 1349828"/>
              <a:gd name="connsiteX9" fmla="*/ 3175000 w 3810000"/>
              <a:gd name="connsiteY9" fmla="*/ 1349828 h 1349828"/>
              <a:gd name="connsiteX10" fmla="*/ 3156966 w 3810000"/>
              <a:gd name="connsiteY10" fmla="*/ 3869228 h 1349828"/>
              <a:gd name="connsiteX11" fmla="*/ 2222500 w 3810000"/>
              <a:gd name="connsiteY11" fmla="*/ 1349828 h 1349828"/>
              <a:gd name="connsiteX12" fmla="*/ 0 w 3810000"/>
              <a:gd name="connsiteY12" fmla="*/ 1349828 h 1349828"/>
              <a:gd name="connsiteX13" fmla="*/ 0 w 3810000"/>
              <a:gd name="connsiteY13" fmla="*/ 1124857 h 1349828"/>
              <a:gd name="connsiteX14" fmla="*/ 0 w 3810000"/>
              <a:gd name="connsiteY14" fmla="*/ 787400 h 1349828"/>
              <a:gd name="connsiteX15" fmla="*/ 0 w 3810000"/>
              <a:gd name="connsiteY15" fmla="*/ 787400 h 1349828"/>
              <a:gd name="connsiteX16" fmla="*/ 0 w 3810000"/>
              <a:gd name="connsiteY16" fmla="*/ 0 h 1349828"/>
              <a:gd name="connsiteX0" fmla="*/ 0 w 3810000"/>
              <a:gd name="connsiteY0" fmla="*/ 0 h 3869228"/>
              <a:gd name="connsiteX1" fmla="*/ 2222500 w 3810000"/>
              <a:gd name="connsiteY1" fmla="*/ 0 h 3869228"/>
              <a:gd name="connsiteX2" fmla="*/ 2222500 w 3810000"/>
              <a:gd name="connsiteY2" fmla="*/ 0 h 3869228"/>
              <a:gd name="connsiteX3" fmla="*/ 3175000 w 3810000"/>
              <a:gd name="connsiteY3" fmla="*/ 0 h 3869228"/>
              <a:gd name="connsiteX4" fmla="*/ 3810000 w 3810000"/>
              <a:gd name="connsiteY4" fmla="*/ 0 h 3869228"/>
              <a:gd name="connsiteX5" fmla="*/ 3810000 w 3810000"/>
              <a:gd name="connsiteY5" fmla="*/ 787400 h 3869228"/>
              <a:gd name="connsiteX6" fmla="*/ 3810000 w 3810000"/>
              <a:gd name="connsiteY6" fmla="*/ 787400 h 3869228"/>
              <a:gd name="connsiteX7" fmla="*/ 3810000 w 3810000"/>
              <a:gd name="connsiteY7" fmla="*/ 1124857 h 3869228"/>
              <a:gd name="connsiteX8" fmla="*/ 3810000 w 3810000"/>
              <a:gd name="connsiteY8" fmla="*/ 1349828 h 3869228"/>
              <a:gd name="connsiteX9" fmla="*/ 3175000 w 3810000"/>
              <a:gd name="connsiteY9" fmla="*/ 1349828 h 3869228"/>
              <a:gd name="connsiteX10" fmla="*/ 3156966 w 3810000"/>
              <a:gd name="connsiteY10" fmla="*/ 3869228 h 3869228"/>
              <a:gd name="connsiteX11" fmla="*/ 1493035 w 3810000"/>
              <a:gd name="connsiteY11" fmla="*/ 1349828 h 3869228"/>
              <a:gd name="connsiteX12" fmla="*/ 0 w 3810000"/>
              <a:gd name="connsiteY12" fmla="*/ 1349828 h 3869228"/>
              <a:gd name="connsiteX13" fmla="*/ 0 w 3810000"/>
              <a:gd name="connsiteY13" fmla="*/ 1124857 h 3869228"/>
              <a:gd name="connsiteX14" fmla="*/ 0 w 3810000"/>
              <a:gd name="connsiteY14" fmla="*/ 787400 h 3869228"/>
              <a:gd name="connsiteX15" fmla="*/ 0 w 3810000"/>
              <a:gd name="connsiteY15" fmla="*/ 787400 h 3869228"/>
              <a:gd name="connsiteX16" fmla="*/ 0 w 3810000"/>
              <a:gd name="connsiteY16" fmla="*/ 0 h 3869228"/>
              <a:gd name="connsiteX0" fmla="*/ 0 w 3810000"/>
              <a:gd name="connsiteY0" fmla="*/ 0 h 3869228"/>
              <a:gd name="connsiteX1" fmla="*/ 2222500 w 3810000"/>
              <a:gd name="connsiteY1" fmla="*/ 0 h 3869228"/>
              <a:gd name="connsiteX2" fmla="*/ 2222500 w 3810000"/>
              <a:gd name="connsiteY2" fmla="*/ 0 h 3869228"/>
              <a:gd name="connsiteX3" fmla="*/ 3175000 w 3810000"/>
              <a:gd name="connsiteY3" fmla="*/ 0 h 3869228"/>
              <a:gd name="connsiteX4" fmla="*/ 3810000 w 3810000"/>
              <a:gd name="connsiteY4" fmla="*/ 0 h 3869228"/>
              <a:gd name="connsiteX5" fmla="*/ 3810000 w 3810000"/>
              <a:gd name="connsiteY5" fmla="*/ 787400 h 3869228"/>
              <a:gd name="connsiteX6" fmla="*/ 3810000 w 3810000"/>
              <a:gd name="connsiteY6" fmla="*/ 787400 h 3869228"/>
              <a:gd name="connsiteX7" fmla="*/ 3810000 w 3810000"/>
              <a:gd name="connsiteY7" fmla="*/ 1124857 h 3869228"/>
              <a:gd name="connsiteX8" fmla="*/ 3810000 w 3810000"/>
              <a:gd name="connsiteY8" fmla="*/ 1349828 h 3869228"/>
              <a:gd name="connsiteX9" fmla="*/ 1870182 w 3810000"/>
              <a:gd name="connsiteY9" fmla="*/ 1329280 h 3869228"/>
              <a:gd name="connsiteX10" fmla="*/ 3156966 w 3810000"/>
              <a:gd name="connsiteY10" fmla="*/ 3869228 h 3869228"/>
              <a:gd name="connsiteX11" fmla="*/ 1493035 w 3810000"/>
              <a:gd name="connsiteY11" fmla="*/ 1349828 h 3869228"/>
              <a:gd name="connsiteX12" fmla="*/ 0 w 3810000"/>
              <a:gd name="connsiteY12" fmla="*/ 1349828 h 3869228"/>
              <a:gd name="connsiteX13" fmla="*/ 0 w 3810000"/>
              <a:gd name="connsiteY13" fmla="*/ 1124857 h 3869228"/>
              <a:gd name="connsiteX14" fmla="*/ 0 w 3810000"/>
              <a:gd name="connsiteY14" fmla="*/ 787400 h 3869228"/>
              <a:gd name="connsiteX15" fmla="*/ 0 w 3810000"/>
              <a:gd name="connsiteY15" fmla="*/ 787400 h 3869228"/>
              <a:gd name="connsiteX16" fmla="*/ 0 w 3810000"/>
              <a:gd name="connsiteY16" fmla="*/ 0 h 3869228"/>
              <a:gd name="connsiteX0" fmla="*/ 0 w 3865883"/>
              <a:gd name="connsiteY0" fmla="*/ 0 h 3961695"/>
              <a:gd name="connsiteX1" fmla="*/ 2222500 w 3865883"/>
              <a:gd name="connsiteY1" fmla="*/ 0 h 3961695"/>
              <a:gd name="connsiteX2" fmla="*/ 2222500 w 3865883"/>
              <a:gd name="connsiteY2" fmla="*/ 0 h 3961695"/>
              <a:gd name="connsiteX3" fmla="*/ 3175000 w 3865883"/>
              <a:gd name="connsiteY3" fmla="*/ 0 h 3961695"/>
              <a:gd name="connsiteX4" fmla="*/ 3810000 w 3865883"/>
              <a:gd name="connsiteY4" fmla="*/ 0 h 3961695"/>
              <a:gd name="connsiteX5" fmla="*/ 3810000 w 3865883"/>
              <a:gd name="connsiteY5" fmla="*/ 787400 h 3961695"/>
              <a:gd name="connsiteX6" fmla="*/ 3810000 w 3865883"/>
              <a:gd name="connsiteY6" fmla="*/ 787400 h 3961695"/>
              <a:gd name="connsiteX7" fmla="*/ 3810000 w 3865883"/>
              <a:gd name="connsiteY7" fmla="*/ 1124857 h 3961695"/>
              <a:gd name="connsiteX8" fmla="*/ 3810000 w 3865883"/>
              <a:gd name="connsiteY8" fmla="*/ 1349828 h 3961695"/>
              <a:gd name="connsiteX9" fmla="*/ 1870182 w 3865883"/>
              <a:gd name="connsiteY9" fmla="*/ 1329280 h 3961695"/>
              <a:gd name="connsiteX10" fmla="*/ 3865883 w 3865883"/>
              <a:gd name="connsiteY10" fmla="*/ 3961695 h 3961695"/>
              <a:gd name="connsiteX11" fmla="*/ 1493035 w 3865883"/>
              <a:gd name="connsiteY11" fmla="*/ 1349828 h 3961695"/>
              <a:gd name="connsiteX12" fmla="*/ 0 w 3865883"/>
              <a:gd name="connsiteY12" fmla="*/ 1349828 h 3961695"/>
              <a:gd name="connsiteX13" fmla="*/ 0 w 3865883"/>
              <a:gd name="connsiteY13" fmla="*/ 1124857 h 3961695"/>
              <a:gd name="connsiteX14" fmla="*/ 0 w 3865883"/>
              <a:gd name="connsiteY14" fmla="*/ 787400 h 3961695"/>
              <a:gd name="connsiteX15" fmla="*/ 0 w 3865883"/>
              <a:gd name="connsiteY15" fmla="*/ 787400 h 3961695"/>
              <a:gd name="connsiteX16" fmla="*/ 0 w 3865883"/>
              <a:gd name="connsiteY16" fmla="*/ 0 h 396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5883" h="3961695">
                <a:moveTo>
                  <a:pt x="0" y="0"/>
                </a:moveTo>
                <a:lnTo>
                  <a:pt x="2222500" y="0"/>
                </a:lnTo>
                <a:lnTo>
                  <a:pt x="2222500" y="0"/>
                </a:lnTo>
                <a:lnTo>
                  <a:pt x="3175000" y="0"/>
                </a:lnTo>
                <a:lnTo>
                  <a:pt x="3810000" y="0"/>
                </a:lnTo>
                <a:lnTo>
                  <a:pt x="3810000" y="787400"/>
                </a:lnTo>
                <a:lnTo>
                  <a:pt x="3810000" y="787400"/>
                </a:lnTo>
                <a:lnTo>
                  <a:pt x="3810000" y="1124857"/>
                </a:lnTo>
                <a:lnTo>
                  <a:pt x="3810000" y="1349828"/>
                </a:lnTo>
                <a:lnTo>
                  <a:pt x="1870182" y="1329280"/>
                </a:lnTo>
                <a:lnTo>
                  <a:pt x="3865883" y="3961695"/>
                </a:lnTo>
                <a:lnTo>
                  <a:pt x="1493035" y="1349828"/>
                </a:lnTo>
                <a:lnTo>
                  <a:pt x="0" y="1349828"/>
                </a:lnTo>
                <a:lnTo>
                  <a:pt x="0" y="1124857"/>
                </a:lnTo>
                <a:lnTo>
                  <a:pt x="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/>
          <p:cNvSpPr txBox="1"/>
          <p:nvPr/>
        </p:nvSpPr>
        <p:spPr>
          <a:xfrm>
            <a:off x="3411010" y="6369859"/>
            <a:ext cx="136447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Cockpit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28032" y="6369859"/>
            <a:ext cx="27093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Passenger Cabin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05544" y="6369859"/>
            <a:ext cx="127631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Firewall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-20548" y="344874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Air control Tower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3872" y="55604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0070C0"/>
                </a:solidFill>
              </a:rPr>
              <a:t>Airports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1687" y="167717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Radars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7701" y="4926829"/>
            <a:ext cx="186301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7030A0"/>
                </a:solidFill>
              </a:rPr>
              <a:t>On-board Wi-Fi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7701" y="2054726"/>
            <a:ext cx="140134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IFE Systems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11" idx="3"/>
            <a:endCxn id="16" idx="1"/>
          </p:cNvCxnSpPr>
          <p:nvPr/>
        </p:nvCxnSpPr>
        <p:spPr>
          <a:xfrm>
            <a:off x="4775486" y="6582225"/>
            <a:ext cx="1030058" cy="0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</p:cNvCxnSpPr>
          <p:nvPr/>
        </p:nvCxnSpPr>
        <p:spPr>
          <a:xfrm>
            <a:off x="7081855" y="6582225"/>
            <a:ext cx="214433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272340" y="3034872"/>
            <a:ext cx="1472503" cy="336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635525" y="3931726"/>
            <a:ext cx="0" cy="486697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03960" y="1816457"/>
            <a:ext cx="540399" cy="5494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3712" y="6368030"/>
            <a:ext cx="216597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Airline Office 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419748" y="1838007"/>
            <a:ext cx="204735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Cabin </a:t>
            </a:r>
          </a:p>
          <a:p>
            <a:pPr algn="ctr">
              <a:lnSpc>
                <a:spcPct val="9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Announcements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9" y="5461646"/>
            <a:ext cx="942685" cy="994339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4587135" y="2666464"/>
            <a:ext cx="8534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698440" y="2829138"/>
            <a:ext cx="7421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96730" y="3002086"/>
            <a:ext cx="7421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972419" y="3586000"/>
            <a:ext cx="4664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939887" y="3738400"/>
            <a:ext cx="4989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09" y="836323"/>
            <a:ext cx="980134" cy="98013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3" y="1692713"/>
            <a:ext cx="1285875" cy="18288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659"/>
          <a:stretch/>
        </p:blipFill>
        <p:spPr>
          <a:xfrm>
            <a:off x="2874159" y="4380363"/>
            <a:ext cx="1532962" cy="131229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4" y="5036513"/>
            <a:ext cx="1835063" cy="1672966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flipV="1">
            <a:off x="1657350" y="3863900"/>
            <a:ext cx="1087493" cy="117261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74" y="1059909"/>
            <a:ext cx="1117010" cy="8541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40" y="1211861"/>
            <a:ext cx="1094995" cy="82124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21" y="3863900"/>
            <a:ext cx="1236519" cy="12365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0695" y="3118968"/>
            <a:ext cx="165141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dirty="0" smtClean="0"/>
              <a:t>Radio, 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GSM, Satellite, 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Internet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907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3" y="228408"/>
            <a:ext cx="11070773" cy="580293"/>
          </a:xfrm>
        </p:spPr>
        <p:txBody>
          <a:bodyPr>
            <a:noAutofit/>
          </a:bodyPr>
          <a:lstStyle/>
          <a:p>
            <a:r>
              <a:rPr lang="en-US" sz="4000" cap="none" dirty="0" smtClean="0"/>
              <a:t>Smart Airports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8011" y="1102065"/>
            <a:ext cx="6812120" cy="3881051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IoT</a:t>
            </a:r>
            <a:r>
              <a:rPr lang="en-GB" sz="2400" dirty="0" smtClean="0"/>
              <a:t> has also enabled the concepts of smart airports</a:t>
            </a:r>
          </a:p>
          <a:p>
            <a:r>
              <a:rPr lang="en-GB" sz="2400" dirty="0" smtClean="0"/>
              <a:t>Airport services have grown </a:t>
            </a:r>
            <a:r>
              <a:rPr lang="en-US" sz="2400" dirty="0" smtClean="0"/>
              <a:t>beyond </a:t>
            </a:r>
            <a:r>
              <a:rPr lang="en-US" sz="2400" dirty="0"/>
              <a:t>the walls of the terminal </a:t>
            </a:r>
            <a:r>
              <a:rPr lang="en-US" sz="2400" dirty="0" smtClean="0"/>
              <a:t>building</a:t>
            </a:r>
          </a:p>
          <a:p>
            <a:r>
              <a:rPr lang="en-GB" sz="2400" dirty="0" smtClean="0"/>
              <a:t>Beacons and geo-location services</a:t>
            </a:r>
          </a:p>
          <a:p>
            <a:r>
              <a:rPr lang="en-GB" sz="2400" dirty="0" smtClean="0"/>
              <a:t>87% of passengers carry smar</a:t>
            </a:r>
            <a:r>
              <a:rPr lang="en-GB" sz="2400" dirty="0" smtClean="0"/>
              <a:t>t devices</a:t>
            </a:r>
            <a:endParaRPr lang="en-GB" sz="2400" dirty="0" smtClean="0"/>
          </a:p>
          <a:p>
            <a:r>
              <a:rPr lang="en-GB" sz="2400" dirty="0"/>
              <a:t>Passenger Check-in via Internet, Mobile and </a:t>
            </a:r>
            <a:r>
              <a:rPr lang="en-GB" sz="2400" dirty="0" smtClean="0"/>
              <a:t>kiosks</a:t>
            </a:r>
          </a:p>
          <a:p>
            <a:r>
              <a:rPr lang="en-GB" sz="2400" dirty="0" smtClean="0"/>
              <a:t>Self </a:t>
            </a:r>
            <a:r>
              <a:rPr lang="en-GB" sz="2400" dirty="0"/>
              <a:t>service Tagging, </a:t>
            </a:r>
            <a:r>
              <a:rPr lang="en-GB" sz="2400" dirty="0" smtClean="0"/>
              <a:t>Bag drops</a:t>
            </a:r>
            <a:r>
              <a:rPr lang="en-GB" sz="2400" dirty="0" smtClean="0"/>
              <a:t>, Boarding </a:t>
            </a:r>
            <a:r>
              <a:rPr lang="en-GB" sz="2400" dirty="0" smtClean="0"/>
              <a:t>pass</a:t>
            </a:r>
          </a:p>
          <a:p>
            <a:r>
              <a:rPr lang="en-GB" sz="2400" dirty="0" smtClean="0"/>
              <a:t>Electronically </a:t>
            </a:r>
            <a:r>
              <a:rPr lang="en-GB" sz="2400" dirty="0" smtClean="0"/>
              <a:t>tagged bags for easy tracking</a:t>
            </a:r>
          </a:p>
          <a:p>
            <a:endParaRPr lang="en-US" sz="2400" dirty="0">
              <a:solidFill>
                <a:srgbClr val="00308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29" y="4262413"/>
            <a:ext cx="5244431" cy="2453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8" y="975169"/>
            <a:ext cx="4223362" cy="32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3" y="228408"/>
            <a:ext cx="11070773" cy="580293"/>
          </a:xfrm>
        </p:spPr>
        <p:txBody>
          <a:bodyPr>
            <a:noAutofit/>
          </a:bodyPr>
          <a:lstStyle/>
          <a:p>
            <a:r>
              <a:rPr lang="en-US" sz="4000" cap="none" dirty="0" err="1" smtClean="0"/>
              <a:t>IoT</a:t>
            </a:r>
            <a:r>
              <a:rPr lang="en-US" sz="4000" cap="none" dirty="0" smtClean="0"/>
              <a:t> in Aviation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8011" y="1087075"/>
            <a:ext cx="6101547" cy="3881051"/>
          </a:xfrm>
        </p:spPr>
        <p:txBody>
          <a:bodyPr>
            <a:noAutofit/>
          </a:bodyPr>
          <a:lstStyle/>
          <a:p>
            <a:r>
              <a:rPr lang="en-US" sz="2400" dirty="0" smtClean="0"/>
              <a:t>With </a:t>
            </a:r>
            <a:r>
              <a:rPr lang="en-US" sz="2400" dirty="0"/>
              <a:t>availability of internet in the sky and </a:t>
            </a:r>
            <a:r>
              <a:rPr lang="en-US" sz="2400" dirty="0" smtClean="0"/>
              <a:t>ground, along with the </a:t>
            </a:r>
            <a:r>
              <a:rPr lang="en-US" sz="2400" dirty="0"/>
              <a:t>wide spread of sensors, </a:t>
            </a:r>
            <a:r>
              <a:rPr lang="en-US" sz="2400" dirty="0" err="1"/>
              <a:t>IoT</a:t>
            </a:r>
            <a:r>
              <a:rPr lang="en-US" sz="2400" dirty="0"/>
              <a:t> is taking </a:t>
            </a:r>
            <a:r>
              <a:rPr lang="en-US" sz="2400" dirty="0" smtClean="0"/>
              <a:t>over</a:t>
            </a:r>
            <a:endParaRPr lang="en-US" sz="2400" dirty="0"/>
          </a:p>
          <a:p>
            <a:r>
              <a:rPr lang="en-GB" sz="2400" dirty="0" smtClean="0"/>
              <a:t>Following </a:t>
            </a:r>
            <a:r>
              <a:rPr lang="en-GB" sz="2400" dirty="0" smtClean="0"/>
              <a:t>are some of the uses of </a:t>
            </a:r>
            <a:r>
              <a:rPr lang="en-GB" sz="2400" dirty="0" err="1" smtClean="0"/>
              <a:t>IoT</a:t>
            </a:r>
            <a:r>
              <a:rPr lang="en-GB" sz="2400" dirty="0" smtClean="0"/>
              <a:t>  with aircrafts:</a:t>
            </a:r>
          </a:p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Monitoring the aircraft location</a:t>
            </a:r>
          </a:p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Monitoring the fuel consumption</a:t>
            </a:r>
          </a:p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Checking aircraft safety parameters remotely</a:t>
            </a:r>
          </a:p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Checking health of the aircraft components</a:t>
            </a:r>
          </a:p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Updating flight routes </a:t>
            </a:r>
          </a:p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Communications between ground stations and aircraft</a:t>
            </a:r>
          </a:p>
          <a:p>
            <a:pPr lvl="1"/>
            <a:endParaRPr lang="en-GB" sz="2000" dirty="0" smtClean="0">
              <a:solidFill>
                <a:srgbClr val="003082"/>
              </a:solidFill>
            </a:endParaRPr>
          </a:p>
          <a:p>
            <a:endParaRPr lang="en-US" sz="2400" dirty="0">
              <a:solidFill>
                <a:srgbClr val="00308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2961"/>
          <a:stretch/>
        </p:blipFill>
        <p:spPr>
          <a:xfrm>
            <a:off x="5882266" y="2132262"/>
            <a:ext cx="6069589" cy="28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3" y="228408"/>
            <a:ext cx="11070773" cy="580293"/>
          </a:xfrm>
        </p:spPr>
        <p:txBody>
          <a:bodyPr>
            <a:noAutofit/>
          </a:bodyPr>
          <a:lstStyle/>
          <a:p>
            <a:r>
              <a:rPr lang="en-US" sz="4000" cap="none" dirty="0" smtClean="0"/>
              <a:t>Risk of </a:t>
            </a:r>
            <a:r>
              <a:rPr lang="en-US" sz="4000" cap="none" dirty="0" err="1" smtClean="0"/>
              <a:t>IoT</a:t>
            </a:r>
            <a:r>
              <a:rPr lang="en-US" sz="4000" cap="none" dirty="0" smtClean="0"/>
              <a:t> in Aviation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8011" y="1102065"/>
            <a:ext cx="7715718" cy="5431602"/>
          </a:xfrm>
        </p:spPr>
        <p:txBody>
          <a:bodyPr>
            <a:noAutofit/>
          </a:bodyPr>
          <a:lstStyle/>
          <a:p>
            <a:r>
              <a:rPr lang="en-GB" sz="2400" dirty="0"/>
              <a:t>Because of the increase number of </a:t>
            </a:r>
            <a:r>
              <a:rPr lang="en-GB" sz="2400" dirty="0" smtClean="0"/>
              <a:t>devices and sensors</a:t>
            </a:r>
            <a:r>
              <a:rPr lang="en-GB" sz="2400" dirty="0"/>
              <a:t>, which all depend on wireless communication, the potential for intrusion is </a:t>
            </a:r>
            <a:r>
              <a:rPr lang="en-GB" sz="2400" dirty="0" smtClean="0"/>
              <a:t>high</a:t>
            </a:r>
            <a:endParaRPr lang="en-GB" sz="2400" dirty="0"/>
          </a:p>
          <a:p>
            <a:r>
              <a:rPr lang="en-GB" sz="2400" dirty="0" smtClean="0"/>
              <a:t>Breaching </a:t>
            </a:r>
            <a:r>
              <a:rPr lang="en-GB" sz="2400" dirty="0" smtClean="0"/>
              <a:t>the security of On-board systems</a:t>
            </a:r>
          </a:p>
          <a:p>
            <a:r>
              <a:rPr lang="en-GB" sz="2400" dirty="0"/>
              <a:t>Data might be subjected to unauthorized access</a:t>
            </a:r>
          </a:p>
          <a:p>
            <a:r>
              <a:rPr lang="en-GB" sz="2400" dirty="0" smtClean="0"/>
              <a:t>Manipulating the sensors data and calibrations</a:t>
            </a:r>
          </a:p>
          <a:p>
            <a:r>
              <a:rPr lang="en-GB" sz="2400" dirty="0" smtClean="0"/>
              <a:t>Deleting the data to create availability issues</a:t>
            </a:r>
          </a:p>
          <a:p>
            <a:r>
              <a:rPr lang="en-GB" sz="2400" dirty="0" smtClean="0"/>
              <a:t>Changing the data sources of the </a:t>
            </a:r>
            <a:r>
              <a:rPr lang="en-GB" sz="2400" dirty="0" err="1" smtClean="0"/>
              <a:t>IoT</a:t>
            </a:r>
            <a:r>
              <a:rPr lang="en-GB" sz="2400" dirty="0" smtClean="0"/>
              <a:t> sensors to get incorrect data</a:t>
            </a:r>
          </a:p>
          <a:p>
            <a:r>
              <a:rPr lang="en-GB" sz="2400" dirty="0" smtClean="0"/>
              <a:t>Denial of services due to uncontrolled and heavy traffic</a:t>
            </a:r>
          </a:p>
          <a:p>
            <a:endParaRPr lang="en-US" sz="2400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83484" y="1185535"/>
            <a:ext cx="7160745" cy="5574316"/>
          </a:xfrm>
        </p:spPr>
        <p:txBody>
          <a:bodyPr>
            <a:normAutofit/>
          </a:bodyPr>
          <a:lstStyle/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After the incident of Malaysian Airline MH370, International </a:t>
            </a:r>
            <a:r>
              <a:rPr lang="en-GB" sz="2000" dirty="0">
                <a:solidFill>
                  <a:srgbClr val="003082"/>
                </a:solidFill>
              </a:rPr>
              <a:t>Civil Aviation Organization (ICAO) has passed a mandate that airlines must </a:t>
            </a:r>
            <a:r>
              <a:rPr lang="en-GB" sz="2000" b="1" dirty="0">
                <a:solidFill>
                  <a:srgbClr val="003082"/>
                </a:solidFill>
              </a:rPr>
              <a:t>track their aircrafts at least every 15 </a:t>
            </a:r>
            <a:r>
              <a:rPr lang="en-GB" sz="2000" b="1" dirty="0" smtClean="0">
                <a:solidFill>
                  <a:srgbClr val="003082"/>
                </a:solidFill>
              </a:rPr>
              <a:t>minutes</a:t>
            </a:r>
          </a:p>
          <a:p>
            <a:pPr lvl="1"/>
            <a:endParaRPr lang="en-GB" sz="2000" b="1" dirty="0">
              <a:solidFill>
                <a:srgbClr val="003082"/>
              </a:solidFill>
            </a:endParaRPr>
          </a:p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To adhere to the mandate, suite of communication mechanisms with the aircraft are put in place (satellite, transponders, radio frequency) to obtain positioning data</a:t>
            </a:r>
          </a:p>
          <a:p>
            <a:pPr lvl="1"/>
            <a:endParaRPr lang="en-GB" sz="2000" dirty="0" smtClean="0">
              <a:solidFill>
                <a:srgbClr val="003082"/>
              </a:solidFill>
            </a:endParaRPr>
          </a:p>
          <a:p>
            <a:pPr lvl="1"/>
            <a:r>
              <a:rPr lang="en-GB" sz="2000" dirty="0" smtClean="0">
                <a:solidFill>
                  <a:srgbClr val="003082"/>
                </a:solidFill>
              </a:rPr>
              <a:t>The positioning data is readily available for commercial airlines. </a:t>
            </a:r>
            <a:endParaRPr lang="en-GB" sz="2000" dirty="0">
              <a:solidFill>
                <a:srgbClr val="003082"/>
              </a:solidFill>
            </a:endParaRPr>
          </a:p>
          <a:p>
            <a:pPr lvl="1"/>
            <a:endParaRPr lang="en-GB" sz="2000" dirty="0" smtClean="0">
              <a:solidFill>
                <a:srgbClr val="00308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4" y="348762"/>
            <a:ext cx="11263086" cy="580293"/>
          </a:xfrm>
        </p:spPr>
        <p:txBody>
          <a:bodyPr>
            <a:noAutofit/>
          </a:bodyPr>
          <a:lstStyle/>
          <a:p>
            <a:r>
              <a:rPr lang="en-GB" sz="4000" cap="none" dirty="0" smtClean="0"/>
              <a:t>How Important is Aircraft Tracking ?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514" y="87734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948874" y="3098800"/>
            <a:ext cx="679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08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98" y="1416688"/>
            <a:ext cx="4760202" cy="33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2515" y="1107838"/>
            <a:ext cx="7230836" cy="4797662"/>
          </a:xfrm>
        </p:spPr>
        <p:txBody>
          <a:bodyPr>
            <a:noAutofit/>
          </a:bodyPr>
          <a:lstStyle/>
          <a:p>
            <a:pPr marL="342900" indent="-342900" algn="just"/>
            <a:r>
              <a:rPr lang="en-US" sz="2000" b="1" dirty="0"/>
              <a:t>Hack in the Box Security Conference 2013 – Amsterdam</a:t>
            </a:r>
            <a:r>
              <a:rPr lang="en-US" sz="2000" dirty="0"/>
              <a:t>, Hugo </a:t>
            </a:r>
            <a:r>
              <a:rPr lang="en-US" sz="2000" dirty="0" err="1"/>
              <a:t>Teso</a:t>
            </a:r>
            <a:r>
              <a:rPr lang="en-US" sz="2000" dirty="0"/>
              <a:t>, a security consultant demonstrated a practical demonstration on how to remotely attack and take full control of an aircraft, exposing some of the results of his three years research on the aviation security </a:t>
            </a:r>
            <a:r>
              <a:rPr lang="en-US" sz="2000" dirty="0" smtClean="0"/>
              <a:t>field</a:t>
            </a:r>
          </a:p>
          <a:p>
            <a:pPr marL="342900" indent="-342900" algn="just"/>
            <a:endParaRPr lang="en-US" sz="2000" dirty="0" smtClean="0"/>
          </a:p>
          <a:p>
            <a:pPr marL="342900" indent="-342900" algn="just"/>
            <a:r>
              <a:rPr lang="en-GB" sz="2000" b="1" dirty="0" smtClean="0"/>
              <a:t>Black </a:t>
            </a:r>
            <a:r>
              <a:rPr lang="en-GB" sz="2000" b="1" dirty="0"/>
              <a:t>Hat 2014 - USA</a:t>
            </a:r>
            <a:r>
              <a:rPr lang="en-GB" sz="2000" dirty="0"/>
              <a:t>, Ruben </a:t>
            </a:r>
            <a:r>
              <a:rPr lang="en-GB" sz="2000" dirty="0" err="1"/>
              <a:t>Santamarta</a:t>
            </a:r>
            <a:r>
              <a:rPr lang="en-GB" sz="2000" dirty="0"/>
              <a:t>, a</a:t>
            </a:r>
            <a:r>
              <a:rPr lang="en-US" sz="2000" dirty="0"/>
              <a:t> cyber security expert claimed to have found a way to hack passenger jets through their in-flight entertainment </a:t>
            </a:r>
            <a:r>
              <a:rPr lang="en-US" sz="2000" dirty="0" smtClean="0"/>
              <a:t>systems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514" y="272562"/>
            <a:ext cx="9916886" cy="580293"/>
          </a:xfrm>
        </p:spPr>
        <p:txBody>
          <a:bodyPr>
            <a:noAutofit/>
          </a:bodyPr>
          <a:lstStyle/>
          <a:p>
            <a:r>
              <a:rPr lang="en-US" sz="4000" cap="none" dirty="0" smtClean="0"/>
              <a:t>Can Aircrafts be Hacked?</a:t>
            </a:r>
            <a:endParaRPr lang="en-US" sz="4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C98777-ADED-46CE-B459-04731A325DBA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13" y="964464"/>
            <a:ext cx="3151030" cy="2365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/>
          <a:stretch/>
        </p:blipFill>
        <p:spPr>
          <a:xfrm>
            <a:off x="8246313" y="3550771"/>
            <a:ext cx="3151030" cy="24264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22514" y="743995"/>
            <a:ext cx="10874829" cy="0"/>
          </a:xfrm>
          <a:prstGeom prst="line">
            <a:avLst/>
          </a:prstGeom>
          <a:ln w="12700">
            <a:solidFill>
              <a:srgbClr val="003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0813" cy="715962"/>
          </a:xfrm>
        </p:spPr>
        <p:txBody>
          <a:bodyPr>
            <a:noAutofit/>
          </a:bodyPr>
          <a:lstStyle/>
          <a:p>
            <a:pPr defTabSz="685983"/>
            <a:r>
              <a:rPr lang="en-US" cap="none" dirty="0" smtClean="0">
                <a:solidFill>
                  <a:srgbClr val="003082"/>
                </a:solidFill>
              </a:rPr>
              <a:t>Can Air-to-Ground Comm. be Hacked?</a:t>
            </a:r>
            <a:endParaRPr lang="en-US" cap="none" dirty="0">
              <a:solidFill>
                <a:srgbClr val="0030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1770"/>
            <a:ext cx="6477000" cy="4862287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3082"/>
                </a:solidFill>
              </a:rPr>
              <a:t>Kaspersky Lab</a:t>
            </a:r>
            <a:r>
              <a:rPr lang="en-US" sz="2000" dirty="0">
                <a:solidFill>
                  <a:srgbClr val="003082"/>
                </a:solidFill>
              </a:rPr>
              <a:t>’s </a:t>
            </a:r>
            <a:r>
              <a:rPr lang="en-GB" sz="2000" dirty="0">
                <a:solidFill>
                  <a:srgbClr val="003082"/>
                </a:solidFill>
              </a:rPr>
              <a:t>Andrey </a:t>
            </a:r>
            <a:r>
              <a:rPr lang="en-GB" sz="2000" dirty="0" err="1">
                <a:solidFill>
                  <a:srgbClr val="003082"/>
                </a:solidFill>
              </a:rPr>
              <a:t>Nikishin</a:t>
            </a:r>
            <a:r>
              <a:rPr lang="en-GB" sz="2000" dirty="0">
                <a:solidFill>
                  <a:srgbClr val="003082"/>
                </a:solidFill>
              </a:rPr>
              <a:t>, explained that a </a:t>
            </a:r>
            <a:r>
              <a:rPr lang="en-US" sz="2000" dirty="0">
                <a:solidFill>
                  <a:srgbClr val="003082"/>
                </a:solidFill>
              </a:rPr>
              <a:t>malicious user can influence a pilot’s decision to change the route by sending a fake message to the plane, the same be applied to </a:t>
            </a:r>
            <a:r>
              <a:rPr lang="en-US" sz="2000" b="1" dirty="0">
                <a:solidFill>
                  <a:srgbClr val="003082"/>
                </a:solidFill>
              </a:rPr>
              <a:t>spoof GPS</a:t>
            </a:r>
            <a:r>
              <a:rPr lang="en-US" sz="2000" dirty="0">
                <a:solidFill>
                  <a:srgbClr val="003082"/>
                </a:solidFill>
              </a:rPr>
              <a:t>, making the system believe that it is located in a different place from where it actually </a:t>
            </a:r>
            <a:r>
              <a:rPr lang="en-US" sz="2000" dirty="0" smtClean="0">
                <a:solidFill>
                  <a:srgbClr val="003082"/>
                </a:solidFill>
              </a:rPr>
              <a:t>is positioned</a:t>
            </a:r>
            <a:endParaRPr lang="en-US" sz="2000" dirty="0" smtClean="0">
              <a:solidFill>
                <a:srgbClr val="003082"/>
              </a:solidFill>
            </a:endParaRPr>
          </a:p>
          <a:p>
            <a:r>
              <a:rPr lang="en-GB" sz="2000" b="1" dirty="0">
                <a:solidFill>
                  <a:srgbClr val="003082"/>
                </a:solidFill>
              </a:rPr>
              <a:t>DEFCON 22 – 2014, </a:t>
            </a:r>
            <a:r>
              <a:rPr lang="en-US" sz="2000" dirty="0">
                <a:solidFill>
                  <a:srgbClr val="003082"/>
                </a:solidFill>
              </a:rPr>
              <a:t>researchers discussed multiple vulnerabilities they discovered in airport kiosks, such as those used to check-in, purchase </a:t>
            </a:r>
            <a:r>
              <a:rPr lang="en-US" sz="2000" dirty="0" err="1">
                <a:solidFill>
                  <a:srgbClr val="003082"/>
                </a:solidFill>
              </a:rPr>
              <a:t>wi-fi</a:t>
            </a:r>
            <a:r>
              <a:rPr lang="en-US" sz="2000" dirty="0">
                <a:solidFill>
                  <a:srgbClr val="003082"/>
                </a:solidFill>
              </a:rPr>
              <a:t> time and others. These can be used by malicious user to </a:t>
            </a:r>
            <a:r>
              <a:rPr lang="en-US" sz="2000" b="1" dirty="0">
                <a:solidFill>
                  <a:srgbClr val="003082"/>
                </a:solidFill>
              </a:rPr>
              <a:t>monitor the passengers </a:t>
            </a:r>
            <a:r>
              <a:rPr lang="en-US" sz="2000" dirty="0">
                <a:solidFill>
                  <a:srgbClr val="003082"/>
                </a:solidFill>
              </a:rPr>
              <a:t>and as these devices are also networked to other systems, which can spread further </a:t>
            </a:r>
            <a:r>
              <a:rPr lang="en-US" sz="2000" dirty="0" smtClean="0">
                <a:solidFill>
                  <a:srgbClr val="003082"/>
                </a:solidFill>
              </a:rPr>
              <a:t>attacks</a:t>
            </a:r>
          </a:p>
          <a:p>
            <a:endParaRPr lang="en-US" sz="2000" dirty="0">
              <a:solidFill>
                <a:srgbClr val="00308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798" y="914400"/>
            <a:ext cx="107442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8" y="1117598"/>
            <a:ext cx="3933282" cy="2026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8" y="3439885"/>
            <a:ext cx="3933282" cy="260524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042400" y="6533667"/>
            <a:ext cx="284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</a:rPr>
              <a:t>9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AEB7550-F3EF-4A19-9360-DFF1C787CC27}" vid="{3398E776-2736-4E58-8E24-C0528DE476A2}"/>
    </a:ext>
  </a:extLst>
</a:theme>
</file>

<file path=ppt/theme/theme2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547B0ECE5BE4C89D5A14B5488CDC0" ma:contentTypeVersion="9" ma:contentTypeDescription="Create a new document." ma:contentTypeScope="" ma:versionID="7571cd1792d40bc8635e4e5e319c0340">
  <xsd:schema xmlns:xsd="http://www.w3.org/2001/XMLSchema" xmlns:xs="http://www.w3.org/2001/XMLSchema" xmlns:p="http://schemas.microsoft.com/office/2006/metadata/properties" xmlns:ns1="http://schemas.microsoft.com/sharepoint/v3" xmlns:ns2="d26b2cd2-95dc-42b8-8a67-92f12a9e0a99" xmlns:ns3="http://schemas.microsoft.com/sharepoint/v4" targetNamespace="http://schemas.microsoft.com/office/2006/metadata/properties" ma:root="true" ma:fieldsID="70c395f9d003c6310694a8ddc2375e0f" ns1:_="" ns2:_="" ns3:_="">
    <xsd:import namespace="http://schemas.microsoft.com/sharepoint/v3"/>
    <xsd:import namespace="d26b2cd2-95dc-42b8-8a67-92f12a9e0a9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Mail From" ma:hidden="true" ma:internalName="EmailFrom">
      <xsd:simpleType>
        <xsd:restriction base="dms:Text"/>
      </xsd:simpleType>
    </xsd:element>
    <xsd:element name="EmailSubject" ma:index="1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b2cd2-95dc-42b8-8a67-92f12a9e0a9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E-Mail Headers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_dlc_DocId xmlns="d26b2cd2-95dc-42b8-8a67-92f12a9e0a99">XDYXZXYV4CNE-209-861</_dlc_DocId>
    <_dlc_DocIdUrl xmlns="d26b2cd2-95dc-42b8-8a67-92f12a9e0a99">
      <Url>http://gfportal/sites/IT/infra/itTechServ/_layouts/DocIdRedir.aspx?ID=XDYXZXYV4CNE-209-861</Url>
      <Description>XDYXZXYV4CNE-209-861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EA9C5-39D4-4973-9F86-949ADCD6CE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DEB9414-A5E9-4691-971A-40C292128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6b2cd2-95dc-42b8-8a67-92f12a9e0a9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18E184-82C3-4EE1-A857-C96A5C74097D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sharepoint/v4"/>
    <ds:schemaRef ds:uri="d26b2cd2-95dc-42b8-8a67-92f12a9e0a99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2B10505-1AC6-4CEB-828A-A2F6DC35C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950</TotalTime>
  <Words>1296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Theme1</vt:lpstr>
      <vt:lpstr>Continental World 16x9</vt:lpstr>
      <vt:lpstr>Protecting Passengers And Aviation Industry From Cyber Attacks</vt:lpstr>
      <vt:lpstr>Technology Evolution for Airline</vt:lpstr>
      <vt:lpstr>Aircraft Communication</vt:lpstr>
      <vt:lpstr>Smart Airports</vt:lpstr>
      <vt:lpstr>IoT in Aviation</vt:lpstr>
      <vt:lpstr>Risk of IoT in Aviation</vt:lpstr>
      <vt:lpstr>How Important is Aircraft Tracking ?</vt:lpstr>
      <vt:lpstr>Can Aircrafts be Hacked?</vt:lpstr>
      <vt:lpstr>Can Air-to-Ground Comm. be Hacked?</vt:lpstr>
      <vt:lpstr>Other Risks to The Aviation Business ?</vt:lpstr>
      <vt:lpstr>How about The Aviation Leaders ?</vt:lpstr>
      <vt:lpstr>Unmanned Aerial Vehicles ‘Drones’</vt:lpstr>
      <vt:lpstr>Risks of Hacking Drones </vt:lpstr>
      <vt:lpstr>Drone Incidents</vt:lpstr>
      <vt:lpstr>Is Passenger Information also Important ?</vt:lpstr>
      <vt:lpstr>Is Passenger Information also Important ? </vt:lpstr>
      <vt:lpstr>Risk Mitigations</vt:lpstr>
    </vt:vector>
  </TitlesOfParts>
  <Company>Gulf 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 Air Products &amp; Services</dc:title>
  <dc:creator>Ali Aljamri</dc:creator>
  <cp:lastModifiedBy>Muhammad Asif Riaz</cp:lastModifiedBy>
  <cp:revision>770</cp:revision>
  <cp:lastPrinted>2016-10-24T13:59:11Z</cp:lastPrinted>
  <dcterms:created xsi:type="dcterms:W3CDTF">2012-06-06T10:16:34Z</dcterms:created>
  <dcterms:modified xsi:type="dcterms:W3CDTF">2016-10-24T14:37:51Z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0x010100E95547B0ECE5BE4C89D5A14B5488CDC0</vt:lpwstr>
  </property>
  <property fmtid="{D5CDD505-2E9C-101B-9397-08002B2CF9AE}" pid="3" name="_dlc_DocIdItemGuid">
    <vt:lpwstr>5ff74a6d-043b-43a5-99a0-1bf9d48864dd</vt:lpwstr>
  </property>
</Properties>
</file>