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317" r:id="rId5"/>
    <p:sldId id="284" r:id="rId6"/>
    <p:sldId id="261" r:id="rId7"/>
    <p:sldId id="258" r:id="rId8"/>
    <p:sldId id="289" r:id="rId9"/>
    <p:sldId id="296" r:id="rId10"/>
    <p:sldId id="297" r:id="rId11"/>
    <p:sldId id="298" r:id="rId12"/>
    <p:sldId id="299" r:id="rId13"/>
    <p:sldId id="300" r:id="rId14"/>
    <p:sldId id="301" r:id="rId15"/>
    <p:sldId id="302" r:id="rId16"/>
    <p:sldId id="303" r:id="rId17"/>
    <p:sldId id="304" r:id="rId18"/>
    <p:sldId id="305" r:id="rId19"/>
    <p:sldId id="306" r:id="rId20"/>
    <p:sldId id="315" r:id="rId21"/>
    <p:sldId id="316" r:id="rId22"/>
    <p:sldId id="314" r:id="rId23"/>
    <p:sldId id="308" r:id="rId24"/>
    <p:sldId id="313" r:id="rId25"/>
    <p:sldId id="318" r:id="rId26"/>
    <p:sldId id="319" r:id="rId27"/>
    <p:sldId id="311" r:id="rId28"/>
    <p:sldId id="291" r:id="rId29"/>
    <p:sldId id="292" r:id="rId30"/>
    <p:sldId id="293" r:id="rId31"/>
    <p:sldId id="294" r:id="rId32"/>
    <p:sldId id="31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4FC578-2389-4F68-9419-91814D283737}">
          <p14:sldIdLst>
            <p14:sldId id="317"/>
          </p14:sldIdLst>
        </p14:section>
        <p14:section name="Introduction" id="{6AC5500A-5B4B-46CB-A192-FD6226E34350}">
          <p14:sldIdLst>
            <p14:sldId id="284"/>
            <p14:sldId id="261"/>
            <p14:sldId id="258"/>
            <p14:sldId id="289"/>
          </p14:sldIdLst>
        </p14:section>
        <p14:section name="Cloud Computing in HE" id="{A8613000-621C-4806-A615-A558BE273FA8}">
          <p14:sldIdLst>
            <p14:sldId id="296"/>
            <p14:sldId id="297"/>
            <p14:sldId id="298"/>
            <p14:sldId id="299"/>
            <p14:sldId id="300"/>
            <p14:sldId id="301"/>
            <p14:sldId id="302"/>
            <p14:sldId id="303"/>
            <p14:sldId id="304"/>
            <p14:sldId id="305"/>
            <p14:sldId id="306"/>
            <p14:sldId id="315"/>
            <p14:sldId id="316"/>
            <p14:sldId id="314"/>
            <p14:sldId id="308"/>
            <p14:sldId id="313"/>
          </p14:sldIdLst>
        </p14:section>
        <p14:section name="Conclusion" id="{83A2BDA8-38D1-4659-AF12-51C7637998F0}">
          <p14:sldIdLst>
            <p14:sldId id="318"/>
            <p14:sldId id="319"/>
          </p14:sldIdLst>
        </p14:section>
        <p14:section name="Trending Technologies" id="{7AE18369-D28A-4AD7-B5CB-E467C67447BF}">
          <p14:sldIdLst>
            <p14:sldId id="311"/>
            <p14:sldId id="291"/>
            <p14:sldId id="292"/>
            <p14:sldId id="293"/>
            <p14:sldId id="294"/>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BB3"/>
    <a:srgbClr val="4F81BD"/>
    <a:srgbClr val="14A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8" autoAdjust="0"/>
    <p:restoredTop sz="77491" autoAdjust="0"/>
  </p:normalViewPr>
  <p:slideViewPr>
    <p:cSldViewPr>
      <p:cViewPr varScale="1">
        <p:scale>
          <a:sx n="52" d="100"/>
          <a:sy n="52" d="100"/>
        </p:scale>
        <p:origin x="105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BEDD8-21B8-4317-A139-748F663C8427}" type="datetimeFigureOut">
              <a:rPr lang="en-US" smtClean="0"/>
              <a:t>10/25/2016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5A91B-6D48-49C5-B21A-E1A5E51B6594}" type="slidenum">
              <a:rPr lang="en-US" smtClean="0"/>
              <a:t>‹#›</a:t>
            </a:fld>
            <a:endParaRPr lang="en-US"/>
          </a:p>
        </p:txBody>
      </p:sp>
    </p:spTree>
    <p:extLst>
      <p:ext uri="{BB962C8B-B14F-4D97-AF65-F5344CB8AC3E}">
        <p14:creationId xmlns:p14="http://schemas.microsoft.com/office/powerpoint/2010/main" val="128844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joyent.com/triton" TargetMode="External"/><Relationship Id="rId3" Type="http://schemas.openxmlformats.org/officeDocument/2006/relationships/hyperlink" Target="https://www.openstack.org/" TargetMode="External"/><Relationship Id="rId7" Type="http://schemas.openxmlformats.org/officeDocument/2006/relationships/hyperlink" Target="https://cloud.google.com/" TargetMode="External"/><Relationship Id="rId12" Type="http://schemas.openxmlformats.org/officeDocument/2006/relationships/hyperlink" Target="https://hcp.sap.com/index.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console.ng.bluemix.net/" TargetMode="External"/><Relationship Id="rId11" Type="http://schemas.openxmlformats.org/officeDocument/2006/relationships/hyperlink" Target="https://cloud.oracle.com/home" TargetMode="External"/><Relationship Id="rId5" Type="http://schemas.openxmlformats.org/officeDocument/2006/relationships/hyperlink" Target="http://www.softlayer.com/" TargetMode="External"/><Relationship Id="rId10" Type="http://schemas.openxmlformats.org/officeDocument/2006/relationships/hyperlink" Target="http://www.6dg.co.uk/" TargetMode="External"/><Relationship Id="rId4" Type="http://schemas.openxmlformats.org/officeDocument/2006/relationships/hyperlink" Target="http://vcloud.vmware.com/" TargetMode="External"/><Relationship Id="rId9" Type="http://schemas.openxmlformats.org/officeDocument/2006/relationships/hyperlink" Target="https://www.scalematrix.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joyent.com/triton" TargetMode="External"/><Relationship Id="rId3" Type="http://schemas.openxmlformats.org/officeDocument/2006/relationships/hyperlink" Target="https://www.openstack.org/" TargetMode="External"/><Relationship Id="rId7" Type="http://schemas.openxmlformats.org/officeDocument/2006/relationships/hyperlink" Target="https://cloud.google.com/" TargetMode="External"/><Relationship Id="rId12" Type="http://schemas.openxmlformats.org/officeDocument/2006/relationships/hyperlink" Target="https://hcp.sap.com/index.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console.ng.bluemix.net/" TargetMode="External"/><Relationship Id="rId11" Type="http://schemas.openxmlformats.org/officeDocument/2006/relationships/hyperlink" Target="https://cloud.oracle.com/home" TargetMode="External"/><Relationship Id="rId5" Type="http://schemas.openxmlformats.org/officeDocument/2006/relationships/hyperlink" Target="http://www.softlayer.com/" TargetMode="External"/><Relationship Id="rId10" Type="http://schemas.openxmlformats.org/officeDocument/2006/relationships/hyperlink" Target="http://www.6dg.co.uk/" TargetMode="External"/><Relationship Id="rId4" Type="http://schemas.openxmlformats.org/officeDocument/2006/relationships/hyperlink" Target="http://vcloud.vmware.com/" TargetMode="External"/><Relationship Id="rId9" Type="http://schemas.openxmlformats.org/officeDocument/2006/relationships/hyperlink" Target="https://www.scalematrix.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you should attend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Cloud Computing (CC) is an emerging 21st Century technology. Gartner (2016) has described CC as a “</a:t>
            </a:r>
            <a:r>
              <a:rPr lang="en-US" sz="1200" kern="1200" dirty="0">
                <a:solidFill>
                  <a:schemeClr val="tx1"/>
                </a:solidFill>
                <a:effectLst/>
                <a:latin typeface="+mn-lt"/>
                <a:ea typeface="+mn-ea"/>
                <a:cs typeface="+mn-cs"/>
              </a:rPr>
              <a:t>disruptive phenomenon” assuming it will make an information technology (IT) organization more responsive</a:t>
            </a:r>
            <a:r>
              <a:rPr lang="en-GB" sz="1200" kern="1200" dirty="0">
                <a:solidFill>
                  <a:schemeClr val="tx1"/>
                </a:solidFill>
                <a:effectLst/>
                <a:latin typeface="+mn-lt"/>
                <a:ea typeface="+mn-ea"/>
                <a:cs typeface="+mn-cs"/>
              </a:rPr>
              <a:t>. Furthermore, several studies have emphasized the need to move to the Cloud (Sultan, 2010; </a:t>
            </a:r>
            <a:r>
              <a:rPr lang="en-GB" sz="1200" kern="1200" dirty="0" err="1">
                <a:solidFill>
                  <a:schemeClr val="tx1"/>
                </a:solidFill>
                <a:effectLst/>
                <a:latin typeface="+mn-lt"/>
                <a:ea typeface="+mn-ea"/>
                <a:cs typeface="+mn-cs"/>
              </a:rPr>
              <a:t>Susanto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Almunawar</a:t>
            </a:r>
            <a:r>
              <a:rPr lang="en-GB" sz="1200" kern="1200" dirty="0">
                <a:solidFill>
                  <a:schemeClr val="tx1"/>
                </a:solidFill>
                <a:effectLst/>
                <a:latin typeface="+mn-lt"/>
                <a:ea typeface="+mn-ea"/>
                <a:cs typeface="+mn-cs"/>
              </a:rPr>
              <a:t>, &amp; Kang, 2012; Koch, </a:t>
            </a:r>
            <a:r>
              <a:rPr lang="en-GB" sz="1200" kern="1200" dirty="0" err="1">
                <a:solidFill>
                  <a:schemeClr val="tx1"/>
                </a:solidFill>
                <a:effectLst/>
                <a:latin typeface="+mn-lt"/>
                <a:ea typeface="+mn-ea"/>
                <a:cs typeface="+mn-cs"/>
              </a:rPr>
              <a:t>Assuncao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Cardonha</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Netto</a:t>
            </a:r>
            <a:r>
              <a:rPr lang="en-GB" sz="1200" kern="1200" dirty="0">
                <a:solidFill>
                  <a:schemeClr val="tx1"/>
                </a:solidFill>
                <a:effectLst/>
                <a:latin typeface="+mn-lt"/>
                <a:ea typeface="+mn-ea"/>
                <a:cs typeface="+mn-cs"/>
              </a:rPr>
              <a:t>, 2015). </a:t>
            </a:r>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2</a:t>
            </a:fld>
            <a:endParaRPr lang="en-US"/>
          </a:p>
        </p:txBody>
      </p:sp>
    </p:spTree>
    <p:extLst>
      <p:ext uri="{BB962C8B-B14F-4D97-AF65-F5344CB8AC3E}">
        <p14:creationId xmlns:p14="http://schemas.microsoft.com/office/powerpoint/2010/main" val="2308107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shift of education to CC promises a provision of a pool of scalable technology resources; as mentioned in the previous section (</a:t>
            </a:r>
            <a:r>
              <a:rPr lang="en-GB" sz="1200" kern="1200" dirty="0" err="1">
                <a:solidFill>
                  <a:schemeClr val="tx1"/>
                </a:solidFill>
                <a:effectLst/>
                <a:latin typeface="+mn-lt"/>
                <a:ea typeface="+mn-ea"/>
                <a:cs typeface="+mn-cs"/>
              </a:rPr>
              <a:t>Figliola</a:t>
            </a:r>
            <a:r>
              <a:rPr lang="en-GB" sz="1200" kern="1200" dirty="0">
                <a:solidFill>
                  <a:schemeClr val="tx1"/>
                </a:solidFill>
                <a:effectLst/>
                <a:latin typeface="+mn-lt"/>
                <a:ea typeface="+mn-ea"/>
                <a:cs typeface="+mn-cs"/>
              </a:rPr>
              <a:t> &amp; Fischer, 2015). However, the richness and scalability bring along some issues. We may assume that academic institutions have fully recognized CC (Martin &amp; Cendrowski, 2014). In reality, the shift to CC in education is slower than industry (Lim, </a:t>
            </a:r>
            <a:r>
              <a:rPr lang="en-GB" sz="1200" kern="1200" dirty="0" err="1">
                <a:solidFill>
                  <a:schemeClr val="tx1"/>
                </a:solidFill>
                <a:effectLst/>
                <a:latin typeface="+mn-lt"/>
                <a:ea typeface="+mn-ea"/>
                <a:cs typeface="+mn-cs"/>
              </a:rPr>
              <a:t>Graonlund</a:t>
            </a:r>
            <a:r>
              <a:rPr lang="en-GB" sz="1200" kern="1200" dirty="0">
                <a:solidFill>
                  <a:schemeClr val="tx1"/>
                </a:solidFill>
                <a:effectLst/>
                <a:latin typeface="+mn-lt"/>
                <a:ea typeface="+mn-ea"/>
                <a:cs typeface="+mn-cs"/>
              </a:rPr>
              <a:t>, &amp; Andersson, 2015; Sultan, 2010; Klug &amp; Bai, 2015; </a:t>
            </a:r>
            <a:r>
              <a:rPr lang="en-GB" sz="1200" kern="1200" dirty="0" err="1">
                <a:solidFill>
                  <a:schemeClr val="tx1"/>
                </a:solidFill>
                <a:effectLst/>
                <a:latin typeface="+mn-lt"/>
                <a:ea typeface="+mn-ea"/>
                <a:cs typeface="+mn-cs"/>
              </a:rPr>
              <a:t>Sriram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Khajeh</a:t>
            </a:r>
            <a:r>
              <a:rPr lang="en-GB" sz="1200" kern="1200" dirty="0">
                <a:solidFill>
                  <a:schemeClr val="tx1"/>
                </a:solidFill>
                <a:effectLst/>
                <a:latin typeface="+mn-lt"/>
                <a:ea typeface="+mn-ea"/>
                <a:cs typeface="+mn-cs"/>
              </a:rPr>
              <a:t>-Hosseini, 2010). I can account to this hindrance from my personal experience as an ICT educator. Since it is hard to cover all the CC problems in one document, I will focus on challenges that surfaced from the literature review. Key challenges that percolated which I will address include slow CC adoption, shallow learning, educators’ development, vendor-lock, digital discovery, and the digital divide.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14</a:t>
            </a:fld>
            <a:endParaRPr lang="en-US"/>
          </a:p>
        </p:txBody>
      </p:sp>
    </p:spTree>
    <p:extLst>
      <p:ext uri="{BB962C8B-B14F-4D97-AF65-F5344CB8AC3E}">
        <p14:creationId xmlns:p14="http://schemas.microsoft.com/office/powerpoint/2010/main" val="271524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begin with, CC’s broad range of constructs has caused </a:t>
            </a:r>
            <a:r>
              <a:rPr lang="en-GB" sz="1200" b="1" i="1" kern="1200" dirty="0">
                <a:solidFill>
                  <a:schemeClr val="tx1"/>
                </a:solidFill>
                <a:effectLst/>
                <a:latin typeface="+mn-lt"/>
                <a:ea typeface="+mn-ea"/>
                <a:cs typeface="+mn-cs"/>
              </a:rPr>
              <a:t>controversy about its definition</a:t>
            </a:r>
            <a:r>
              <a:rPr lang="en-GB" sz="1200" kern="1200" dirty="0">
                <a:solidFill>
                  <a:schemeClr val="tx1"/>
                </a:solidFill>
                <a:effectLst/>
                <a:latin typeface="+mn-lt"/>
                <a:ea typeface="+mn-ea"/>
                <a:cs typeface="+mn-cs"/>
              </a:rPr>
              <a:t> (Ward &amp; Barker, 2013). In the reviewed literature, researchers have introduced constructs. For example, some researchers have alluded to the primary requirement for running CC being </a:t>
            </a:r>
            <a:r>
              <a:rPr lang="en-GB" sz="1200" i="1" kern="1200" dirty="0">
                <a:solidFill>
                  <a:schemeClr val="tx1"/>
                </a:solidFill>
                <a:effectLst/>
                <a:latin typeface="+mn-lt"/>
                <a:ea typeface="+mn-ea"/>
                <a:cs typeface="+mn-cs"/>
              </a:rPr>
              <a:t>“Internet-based” </a:t>
            </a:r>
            <a:r>
              <a:rPr lang="en-GB" sz="1200" kern="1200" dirty="0">
                <a:solidFill>
                  <a:schemeClr val="tx1"/>
                </a:solidFill>
                <a:effectLst/>
                <a:latin typeface="+mn-lt"/>
                <a:ea typeface="+mn-ea"/>
                <a:cs typeface="+mn-cs"/>
              </a:rPr>
              <a:t>service (</a:t>
            </a:r>
            <a:r>
              <a:rPr lang="en-GB" sz="1200" kern="1200" dirty="0" err="1">
                <a:solidFill>
                  <a:schemeClr val="tx1"/>
                </a:solidFill>
                <a:effectLst/>
                <a:latin typeface="+mn-lt"/>
                <a:ea typeface="+mn-ea"/>
                <a:cs typeface="+mn-cs"/>
              </a:rPr>
              <a:t>Bouyer</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Arasteh</a:t>
            </a:r>
            <a:r>
              <a:rPr lang="en-GB" sz="1200" kern="1200" dirty="0">
                <a:solidFill>
                  <a:schemeClr val="tx1"/>
                </a:solidFill>
                <a:effectLst/>
                <a:latin typeface="+mn-lt"/>
                <a:ea typeface="+mn-ea"/>
                <a:cs typeface="+mn-cs"/>
              </a:rPr>
              <a:t>, 2014; Darío, Ortega, Antonio, &amp; </a:t>
            </a:r>
            <a:r>
              <a:rPr lang="en-GB" sz="1200" kern="1200" dirty="0" err="1">
                <a:solidFill>
                  <a:schemeClr val="tx1"/>
                </a:solidFill>
                <a:effectLst/>
                <a:latin typeface="+mn-lt"/>
                <a:ea typeface="+mn-ea"/>
                <a:cs typeface="+mn-cs"/>
              </a:rPr>
              <a:t>Ricaurte</a:t>
            </a:r>
            <a:r>
              <a:rPr lang="en-GB" sz="1200" kern="1200" dirty="0">
                <a:solidFill>
                  <a:schemeClr val="tx1"/>
                </a:solidFill>
                <a:effectLst/>
                <a:latin typeface="+mn-lt"/>
                <a:ea typeface="+mn-ea"/>
                <a:cs typeface="+mn-cs"/>
              </a:rPr>
              <a:t>, 2014; </a:t>
            </a:r>
            <a:r>
              <a:rPr lang="en-GB" sz="1200" kern="1200" dirty="0" err="1">
                <a:solidFill>
                  <a:schemeClr val="tx1"/>
                </a:solidFill>
                <a:effectLst/>
                <a:latin typeface="+mn-lt"/>
                <a:ea typeface="+mn-ea"/>
                <a:cs typeface="+mn-cs"/>
              </a:rPr>
              <a:t>Lakshminarayanan</a:t>
            </a:r>
            <a:r>
              <a:rPr lang="en-GB" sz="1200" kern="1200" dirty="0">
                <a:solidFill>
                  <a:schemeClr val="tx1"/>
                </a:solidFill>
                <a:effectLst/>
                <a:latin typeface="+mn-lt"/>
                <a:ea typeface="+mn-ea"/>
                <a:cs typeface="+mn-cs"/>
              </a:rPr>
              <a:t>, Kumar, &amp; Raju, 2013; </a:t>
            </a:r>
            <a:r>
              <a:rPr lang="en-GB" sz="1200" kern="1200" dirty="0" err="1">
                <a:solidFill>
                  <a:schemeClr val="tx1"/>
                </a:solidFill>
                <a:effectLst/>
                <a:latin typeface="+mn-lt"/>
                <a:ea typeface="+mn-ea"/>
                <a:cs typeface="+mn-cs"/>
              </a:rPr>
              <a:t>Mirashe</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Kalyankar</a:t>
            </a:r>
            <a:r>
              <a:rPr lang="en-GB" sz="1200" kern="1200" dirty="0">
                <a:solidFill>
                  <a:schemeClr val="tx1"/>
                </a:solidFill>
                <a:effectLst/>
                <a:latin typeface="+mn-lt"/>
                <a:ea typeface="+mn-ea"/>
                <a:cs typeface="+mn-cs"/>
              </a:rPr>
              <a:t>, 2010; </a:t>
            </a:r>
            <a:r>
              <a:rPr lang="en-GB" sz="1200" kern="1200" dirty="0" err="1">
                <a:solidFill>
                  <a:schemeClr val="tx1"/>
                </a:solidFill>
                <a:effectLst/>
                <a:latin typeface="+mn-lt"/>
                <a:ea typeface="+mn-ea"/>
                <a:cs typeface="+mn-cs"/>
              </a:rPr>
              <a:t>Sriram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Khajeh</a:t>
            </a:r>
            <a:r>
              <a:rPr lang="en-GB" sz="1200" kern="1200" dirty="0">
                <a:solidFill>
                  <a:schemeClr val="tx1"/>
                </a:solidFill>
                <a:effectLst/>
                <a:latin typeface="+mn-lt"/>
                <a:ea typeface="+mn-ea"/>
                <a:cs typeface="+mn-cs"/>
              </a:rPr>
              <a:t>-Hosseini, 2010). Others have emphasized the broad range of technology resources by attributing it as a </a:t>
            </a:r>
            <a:r>
              <a:rPr lang="en-GB" sz="1200" i="1" kern="1200" dirty="0">
                <a:solidFill>
                  <a:schemeClr val="tx1"/>
                </a:solidFill>
                <a:effectLst/>
                <a:latin typeface="+mn-lt"/>
                <a:ea typeface="+mn-ea"/>
                <a:cs typeface="+mn-cs"/>
              </a:rPr>
              <a:t>“large pool”</a:t>
            </a:r>
            <a:r>
              <a:rPr lang="en-GB" sz="1200" kern="1200" dirty="0">
                <a:solidFill>
                  <a:schemeClr val="tx1"/>
                </a:solidFill>
                <a:effectLst/>
                <a:latin typeface="+mn-lt"/>
                <a:ea typeface="+mn-ea"/>
                <a:cs typeface="+mn-cs"/>
              </a:rPr>
              <a:t> of computing power (Blue &amp; </a:t>
            </a:r>
            <a:r>
              <a:rPr lang="en-GB" sz="1200" kern="1200" dirty="0" err="1">
                <a:solidFill>
                  <a:schemeClr val="tx1"/>
                </a:solidFill>
                <a:effectLst/>
                <a:latin typeface="+mn-lt"/>
                <a:ea typeface="+mn-ea"/>
                <a:cs typeface="+mn-cs"/>
              </a:rPr>
              <a:t>Tirotta</a:t>
            </a:r>
            <a:r>
              <a:rPr lang="en-GB" sz="1200" kern="1200" dirty="0">
                <a:solidFill>
                  <a:schemeClr val="tx1"/>
                </a:solidFill>
                <a:effectLst/>
                <a:latin typeface="+mn-lt"/>
                <a:ea typeface="+mn-ea"/>
                <a:cs typeface="+mn-cs"/>
              </a:rPr>
              <a:t>, 2011). Furthermore, researchers who realize CC disperse structure have described it as a </a:t>
            </a:r>
            <a:r>
              <a:rPr lang="en-GB" sz="1200" i="1" kern="1200" dirty="0">
                <a:solidFill>
                  <a:schemeClr val="tx1"/>
                </a:solidFill>
                <a:effectLst/>
                <a:latin typeface="+mn-lt"/>
                <a:ea typeface="+mn-ea"/>
                <a:cs typeface="+mn-cs"/>
              </a:rPr>
              <a:t>“distributed computing” </a:t>
            </a:r>
            <a:r>
              <a:rPr lang="en-GB" sz="1200" kern="1200" dirty="0">
                <a:solidFill>
                  <a:schemeClr val="tx1"/>
                </a:solidFill>
                <a:effectLst/>
                <a:latin typeface="+mn-lt"/>
                <a:ea typeface="+mn-ea"/>
                <a:cs typeface="+mn-cs"/>
              </a:rPr>
              <a:t>paradigm (González-Martínez, </a:t>
            </a:r>
            <a:r>
              <a:rPr lang="en-GB" sz="1200" kern="1200" dirty="0" err="1">
                <a:solidFill>
                  <a:schemeClr val="tx1"/>
                </a:solidFill>
                <a:effectLst/>
                <a:latin typeface="+mn-lt"/>
                <a:ea typeface="+mn-ea"/>
                <a:cs typeface="+mn-cs"/>
              </a:rPr>
              <a:t>Bote</a:t>
            </a:r>
            <a:r>
              <a:rPr lang="en-GB" sz="1200" kern="1200" dirty="0">
                <a:solidFill>
                  <a:schemeClr val="tx1"/>
                </a:solidFill>
                <a:effectLst/>
                <a:latin typeface="+mn-lt"/>
                <a:ea typeface="+mn-ea"/>
                <a:cs typeface="+mn-cs"/>
              </a:rPr>
              <a:t>-Lorenzo, Gómez-Sánchez, &amp; Cano-Parra, 2014; </a:t>
            </a:r>
            <a:r>
              <a:rPr lang="en-GB" sz="1200" kern="1200" dirty="0" err="1">
                <a:solidFill>
                  <a:schemeClr val="tx1"/>
                </a:solidFill>
                <a:effectLst/>
                <a:latin typeface="+mn-lt"/>
                <a:ea typeface="+mn-ea"/>
                <a:cs typeface="+mn-cs"/>
              </a:rPr>
              <a:t>Khmelevsky</a:t>
            </a:r>
            <a:r>
              <a:rPr lang="en-GB" sz="1200" kern="1200" dirty="0">
                <a:solidFill>
                  <a:schemeClr val="tx1"/>
                </a:solidFill>
                <a:effectLst/>
                <a:latin typeface="+mn-lt"/>
                <a:ea typeface="+mn-ea"/>
                <a:cs typeface="+mn-cs"/>
              </a:rPr>
              <a:t> &amp; Voytenko, 2010; </a:t>
            </a:r>
            <a:r>
              <a:rPr lang="en-GB" sz="1200" kern="1200" dirty="0" err="1">
                <a:solidFill>
                  <a:schemeClr val="tx1"/>
                </a:solidFill>
                <a:effectLst/>
                <a:latin typeface="+mn-lt"/>
                <a:ea typeface="+mn-ea"/>
                <a:cs typeface="+mn-cs"/>
              </a:rPr>
              <a:t>Susanto</a:t>
            </a:r>
            <a:r>
              <a:rPr lang="en-GB" sz="1200" kern="1200" dirty="0">
                <a:solidFill>
                  <a:schemeClr val="tx1"/>
                </a:solidFill>
                <a:effectLst/>
                <a:latin typeface="+mn-lt"/>
                <a:ea typeface="+mn-ea"/>
                <a:cs typeface="+mn-cs"/>
              </a:rPr>
              <a:t> et al., 2012).These manifold descriptions are somewhat CC involves, but all fall under the overarching definition proposed by the NIST.</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According to the National Institute of Standards and Technology (NIST) (Mell &amp; </a:t>
            </a:r>
            <a:r>
              <a:rPr lang="en-GB" sz="1200" kern="1200" dirty="0" err="1">
                <a:solidFill>
                  <a:schemeClr val="tx1"/>
                </a:solidFill>
                <a:effectLst/>
                <a:latin typeface="+mn-lt"/>
                <a:ea typeface="+mn-ea"/>
                <a:cs typeface="+mn-cs"/>
              </a:rPr>
              <a:t>Grance</a:t>
            </a:r>
            <a:r>
              <a:rPr lang="en-GB" sz="1200" kern="1200" dirty="0">
                <a:solidFill>
                  <a:schemeClr val="tx1"/>
                </a:solidFill>
                <a:effectLst/>
                <a:latin typeface="+mn-lt"/>
                <a:ea typeface="+mn-ea"/>
                <a:cs typeface="+mn-cs"/>
              </a:rPr>
              <a:t>, 2011), CC is an underlying model that provisions technology services (software, compute, network and storage) in sub-models namely, Software as a Service (SaaS), Platform as a Service (PaaS), and Infrastructure as a Service (IaaS). The services can be deployed in four strategies Private (hosted internally), Community (shared between companies), Public (hosted externally), and Hybrid (a combination of more than one model). The services and deployment strategies feature On-Demand Self-Service, Broad Network Access, Resource Pooling, Rapid Elasticity, and Measured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Apparently, this controversy of CC definition may have caused </a:t>
            </a:r>
            <a:r>
              <a:rPr lang="en-GB" sz="1200" b="1" i="1" kern="1200" dirty="0">
                <a:solidFill>
                  <a:schemeClr val="tx1"/>
                </a:solidFill>
                <a:effectLst/>
                <a:latin typeface="+mn-lt"/>
                <a:ea typeface="+mn-ea"/>
                <a:cs typeface="+mn-cs"/>
              </a:rPr>
              <a:t>dissidence about the significant factors affecting its adoption</a:t>
            </a:r>
            <a:r>
              <a:rPr lang="en-GB" sz="1200" kern="1200" dirty="0">
                <a:solidFill>
                  <a:schemeClr val="tx1"/>
                </a:solidFill>
                <a:effectLst/>
                <a:latin typeface="+mn-lt"/>
                <a:ea typeface="+mn-ea"/>
                <a:cs typeface="+mn-cs"/>
              </a:rPr>
              <a:t>. On an organizational level, a survey of ICT professionals (Klug &amp; Bai, 2015) reveals that complexity (difficulty), technology readiness (ICT infrastructure and human resource expertise), and organizational size (number of employees and annual revenue) are major concerns for adopting CC. Another survey of School Principals (Lim, </a:t>
            </a:r>
            <a:r>
              <a:rPr lang="en-GB" sz="1200" kern="1200" dirty="0" err="1">
                <a:solidFill>
                  <a:schemeClr val="tx1"/>
                </a:solidFill>
                <a:effectLst/>
                <a:latin typeface="+mn-lt"/>
                <a:ea typeface="+mn-ea"/>
                <a:cs typeface="+mn-cs"/>
              </a:rPr>
              <a:t>Graonlund</a:t>
            </a:r>
            <a:r>
              <a:rPr lang="en-GB" sz="1200" kern="1200" dirty="0">
                <a:solidFill>
                  <a:schemeClr val="tx1"/>
                </a:solidFill>
                <a:effectLst/>
                <a:latin typeface="+mn-lt"/>
                <a:ea typeface="+mn-ea"/>
                <a:cs typeface="+mn-cs"/>
              </a:rPr>
              <a:t>, &amp; Andersson, 2015) shows that oppositions from authorities due to concerns about risks of privacy and security breaches affect the adoption of CC. On a personal level, a study of community college students (</a:t>
            </a:r>
            <a:r>
              <a:rPr lang="en-GB" sz="1200" kern="1200" dirty="0" err="1">
                <a:solidFill>
                  <a:schemeClr val="tx1"/>
                </a:solidFill>
                <a:effectLst/>
                <a:latin typeface="+mn-lt"/>
                <a:ea typeface="+mn-ea"/>
                <a:cs typeface="+mn-cs"/>
              </a:rPr>
              <a:t>Behrend</a:t>
            </a:r>
            <a:r>
              <a:rPr lang="en-GB" sz="1200" kern="1200" dirty="0">
                <a:solidFill>
                  <a:schemeClr val="tx1"/>
                </a:solidFill>
                <a:effectLst/>
                <a:latin typeface="+mn-lt"/>
                <a:ea typeface="+mn-ea"/>
                <a:cs typeface="+mn-cs"/>
              </a:rPr>
              <a:t>, Wiebe, London, &amp; Johnson, 2011) presents ease of use being more significant to students than usefulness. This result illuminates a lack of interest of what CC can offer which raises a concern about deep learning </a:t>
            </a:r>
            <a:r>
              <a:rPr lang="en-US" sz="1200" kern="1200" dirty="0">
                <a:solidFill>
                  <a:schemeClr val="tx1"/>
                </a:solidFill>
                <a:effectLst/>
                <a:latin typeface="+mn-lt"/>
                <a:ea typeface="+mn-ea"/>
                <a:cs typeface="+mn-cs"/>
              </a:rPr>
              <a:t>(Jensen &amp; </a:t>
            </a:r>
            <a:r>
              <a:rPr lang="en-US" sz="1200" kern="1200" dirty="0" err="1">
                <a:solidFill>
                  <a:schemeClr val="tx1"/>
                </a:solidFill>
                <a:effectLst/>
                <a:latin typeface="+mn-lt"/>
                <a:ea typeface="+mn-ea"/>
                <a:cs typeface="+mn-cs"/>
              </a:rPr>
              <a:t>Nickelsen</a:t>
            </a:r>
            <a:r>
              <a:rPr lang="en-US" sz="1200" kern="1200" dirty="0">
                <a:solidFill>
                  <a:schemeClr val="tx1"/>
                </a:solidFill>
                <a:effectLst/>
                <a:latin typeface="+mn-lt"/>
                <a:ea typeface="+mn-ea"/>
                <a:cs typeface="+mn-cs"/>
              </a:rPr>
              <a:t>, 2008)</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15</a:t>
            </a:fld>
            <a:endParaRPr lang="en-US"/>
          </a:p>
        </p:txBody>
      </p:sp>
    </p:spTree>
    <p:extLst>
      <p:ext uri="{BB962C8B-B14F-4D97-AF65-F5344CB8AC3E}">
        <p14:creationId xmlns:p14="http://schemas.microsoft.com/office/powerpoint/2010/main" val="1685115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Wha</a:t>
            </a:r>
            <a:r>
              <a:rPr lang="en-US" sz="1800" b="1" baseline="0" dirty="0"/>
              <a:t>t would stop or slow you if you plan to use CC in your daily operations?</a:t>
            </a:r>
            <a:endParaRPr lang="en-US" sz="1800" b="1" dirty="0"/>
          </a:p>
        </p:txBody>
      </p:sp>
      <p:sp>
        <p:nvSpPr>
          <p:cNvPr id="4" name="Slide Number Placeholder 3"/>
          <p:cNvSpPr>
            <a:spLocks noGrp="1"/>
          </p:cNvSpPr>
          <p:nvPr>
            <p:ph type="sldNum" sz="quarter" idx="10"/>
          </p:nvPr>
        </p:nvSpPr>
        <p:spPr/>
        <p:txBody>
          <a:bodyPr/>
          <a:lstStyle/>
          <a:p>
            <a:fld id="{8E05A91B-6D48-49C5-B21A-E1A5E51B6594}" type="slidenum">
              <a:rPr lang="en-US" smtClean="0"/>
              <a:t>16</a:t>
            </a:fld>
            <a:endParaRPr lang="en-US"/>
          </a:p>
        </p:txBody>
      </p:sp>
    </p:spTree>
    <p:extLst>
      <p:ext uri="{BB962C8B-B14F-4D97-AF65-F5344CB8AC3E}">
        <p14:creationId xmlns:p14="http://schemas.microsoft.com/office/powerpoint/2010/main" val="3984492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Wha</a:t>
            </a:r>
            <a:r>
              <a:rPr lang="en-US" sz="1200" b="1" baseline="0" dirty="0"/>
              <a:t>t kind of security concerns use CC in your daily operations?</a:t>
            </a:r>
          </a:p>
          <a:p>
            <a:r>
              <a:rPr lang="en-US" sz="1200" kern="1200" dirty="0">
                <a:solidFill>
                  <a:schemeClr val="tx1"/>
                </a:solidFill>
                <a:effectLst/>
                <a:latin typeface="+mn-lt"/>
                <a:ea typeface="+mn-ea"/>
                <a:cs typeface="+mn-cs"/>
              </a:rPr>
              <a:t>The specificity of CC offerings has created a vendor-lock issue (</a:t>
            </a:r>
            <a:r>
              <a:rPr lang="en-US" sz="1200" kern="1200" dirty="0" err="1">
                <a:solidFill>
                  <a:schemeClr val="tx1"/>
                </a:solidFill>
                <a:effectLst/>
                <a:latin typeface="+mn-lt"/>
                <a:ea typeface="+mn-ea"/>
                <a:cs typeface="+mn-cs"/>
              </a:rPr>
              <a:t>Mckendrick</a:t>
            </a:r>
            <a:r>
              <a:rPr lang="en-US" sz="1200" kern="1200" dirty="0">
                <a:solidFill>
                  <a:schemeClr val="tx1"/>
                </a:solidFill>
                <a:effectLst/>
                <a:latin typeface="+mn-lt"/>
                <a:ea typeface="+mn-ea"/>
                <a:cs typeface="+mn-cs"/>
              </a:rPr>
              <a:t>, 2011). Leading technology providers are offering their bespoke CC tools (Martin &amp; Cendrowski, 2014) via alliances, grants, and partnerships, which may have resulted in education consumerism and marketization, a controversial issue in the academic community. Moreover, teachers’ reliance on a third party could lead to mistrust and security concerns. Namely, the trust may be one of the factors hindering the adoption of CC (Wu, W. Lan, &amp; Lee, 2013). Technology vendors have one agenda for offering their free or reduced cost services; that is increasing their market share. Therefore, timely responding to academics’ requests and concerns may not be a priority.</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17</a:t>
            </a:fld>
            <a:endParaRPr lang="en-US"/>
          </a:p>
        </p:txBody>
      </p:sp>
    </p:spTree>
    <p:extLst>
      <p:ext uri="{BB962C8B-B14F-4D97-AF65-F5344CB8AC3E}">
        <p14:creationId xmlns:p14="http://schemas.microsoft.com/office/powerpoint/2010/main" val="2815710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Wha</a:t>
            </a:r>
            <a:r>
              <a:rPr lang="en-US" sz="1200" b="1" baseline="0" dirty="0"/>
              <a:t>t kind of security concerns use CC in your daily operations?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200-300 USD Free Trial Service &gt;&gt;</a:t>
            </a:r>
            <a:r>
              <a:rPr lang="en-US" baseline="0" dirty="0"/>
              <a:t> Account Registration  with a Credit Card</a:t>
            </a:r>
          </a:p>
          <a:p>
            <a:r>
              <a:rPr lang="en-US" sz="1200" dirty="0"/>
              <a:t>Open Stack </a:t>
            </a:r>
            <a:r>
              <a:rPr lang="en-US" sz="1200" dirty="0">
                <a:hlinkClick r:id="rId3"/>
              </a:rPr>
              <a:t>NOVA, Neutron and Swift</a:t>
            </a:r>
            <a:endParaRPr lang="en-US" sz="1200" dirty="0"/>
          </a:p>
          <a:p>
            <a:r>
              <a:rPr lang="en-US" sz="1200" dirty="0" err="1"/>
              <a:t>Vmware</a:t>
            </a:r>
            <a:r>
              <a:rPr lang="en-US" sz="1200" dirty="0"/>
              <a:t> </a:t>
            </a:r>
            <a:r>
              <a:rPr lang="en-US" sz="1200" dirty="0" err="1">
                <a:hlinkClick r:id="rId4"/>
              </a:rPr>
              <a:t>Vcloud</a:t>
            </a:r>
            <a:r>
              <a:rPr lang="en-US" sz="1200" dirty="0"/>
              <a:t> Air</a:t>
            </a:r>
          </a:p>
          <a:p>
            <a:r>
              <a:rPr lang="en-US" sz="1200" kern="1200" dirty="0">
                <a:solidFill>
                  <a:schemeClr val="tx1"/>
                </a:solidFill>
                <a:latin typeface="+mn-lt"/>
                <a:ea typeface="+mn-ea"/>
                <a:cs typeface="+mn-cs"/>
              </a:rPr>
              <a:t>IBM </a:t>
            </a:r>
            <a:r>
              <a:rPr lang="en-US" sz="1200" kern="1200" dirty="0" err="1">
                <a:solidFill>
                  <a:schemeClr val="tx1"/>
                </a:solidFill>
                <a:latin typeface="+mn-lt"/>
                <a:ea typeface="+mn-ea"/>
                <a:cs typeface="+mn-cs"/>
                <a:hlinkClick r:id="rId5"/>
              </a:rPr>
              <a:t>Softlayer</a:t>
            </a:r>
            <a:r>
              <a:rPr lang="en-US" sz="1200" kern="1200" dirty="0">
                <a:solidFill>
                  <a:schemeClr val="tx1"/>
                </a:solidFill>
                <a:latin typeface="+mn-lt"/>
                <a:ea typeface="+mn-ea"/>
                <a:cs typeface="+mn-cs"/>
              </a:rPr>
              <a:t> IMS and </a:t>
            </a:r>
            <a:r>
              <a:rPr lang="en-US" sz="1200" kern="1200" dirty="0" err="1">
                <a:solidFill>
                  <a:schemeClr val="tx1"/>
                </a:solidFill>
                <a:latin typeface="+mn-lt"/>
                <a:ea typeface="+mn-ea"/>
                <a:cs typeface="+mn-cs"/>
                <a:hlinkClick r:id="rId6"/>
              </a:rPr>
              <a:t>Bluemix</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hlinkClick r:id="rId7"/>
              </a:rPr>
              <a:t>Google Cloud</a:t>
            </a:r>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hlinkClick r:id="rId8"/>
              </a:rPr>
              <a:t>Joyent</a:t>
            </a:r>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hlinkClick r:id="rId9"/>
              </a:rPr>
              <a:t>ScaleMatrix</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hlinkClick r:id="rId10"/>
              </a:rPr>
              <a:t>The 6 Degrees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hlinkClick r:id="rId11"/>
              </a:rPr>
              <a:t>Oracle Cloud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hlinkClick r:id="rId12"/>
              </a:rPr>
              <a:t>SAP Cloud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18</a:t>
            </a:fld>
            <a:endParaRPr lang="en-US"/>
          </a:p>
        </p:txBody>
      </p:sp>
    </p:spTree>
    <p:extLst>
      <p:ext uri="{BB962C8B-B14F-4D97-AF65-F5344CB8AC3E}">
        <p14:creationId xmlns:p14="http://schemas.microsoft.com/office/powerpoint/2010/main" val="990978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Wha</a:t>
            </a:r>
            <a:r>
              <a:rPr lang="en-US" sz="1200" b="1" baseline="0" dirty="0"/>
              <a:t>t kind of security concerns use CC in your daily operations?</a:t>
            </a:r>
            <a:endParaRPr lang="en-US" sz="1200" b="1" dirty="0"/>
          </a:p>
          <a:p>
            <a:r>
              <a:rPr lang="en-GB" sz="1200" kern="1200" dirty="0">
                <a:solidFill>
                  <a:schemeClr val="tx1"/>
                </a:solidFill>
                <a:effectLst/>
                <a:latin typeface="+mn-lt"/>
                <a:ea typeface="+mn-ea"/>
                <a:cs typeface="+mn-cs"/>
              </a:rPr>
              <a:t>Another twofold aspect that is caused by vendor control is the </a:t>
            </a:r>
            <a:r>
              <a:rPr lang="en-GB" sz="1200" b="1" i="1" kern="1200" dirty="0">
                <a:solidFill>
                  <a:schemeClr val="tx1"/>
                </a:solidFill>
                <a:effectLst/>
                <a:latin typeface="+mn-lt"/>
                <a:ea typeface="+mn-ea"/>
                <a:cs typeface="+mn-cs"/>
              </a:rPr>
              <a:t>digital discovery</a:t>
            </a:r>
            <a:r>
              <a:rPr lang="en-GB" sz="1200" kern="1200" dirty="0">
                <a:solidFill>
                  <a:schemeClr val="tx1"/>
                </a:solidFill>
                <a:effectLst/>
                <a:latin typeface="+mn-lt"/>
                <a:ea typeface="+mn-ea"/>
                <a:cs typeface="+mn-cs"/>
              </a:rPr>
              <a:t>. A user connected to CC, or who saves pictures, emails, files can easily be located </a:t>
            </a:r>
            <a:r>
              <a:rPr lang="en-US" sz="1200" kern="1200" dirty="0">
                <a:solidFill>
                  <a:schemeClr val="tx1"/>
                </a:solidFill>
                <a:effectLst/>
                <a:latin typeface="+mn-lt"/>
                <a:ea typeface="+mn-ea"/>
                <a:cs typeface="+mn-cs"/>
              </a:rPr>
              <a:t>(Martin &amp; Cendrowski, 2014, p. 102).</a:t>
            </a:r>
            <a:r>
              <a:rPr lang="en-GB" sz="1200" kern="1200" dirty="0">
                <a:solidFill>
                  <a:schemeClr val="tx1"/>
                </a:solidFill>
                <a:effectLst/>
                <a:latin typeface="+mn-lt"/>
                <a:ea typeface="+mn-ea"/>
                <a:cs typeface="+mn-cs"/>
              </a:rPr>
              <a:t> This capability could be an opportunity for enabling virtual communication. To put it differently, even saving files on a local device connected to CC via an application for example Pocket Cloud (see http://pocketcloud.com/), they are subject to discovery.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(2001)</a:t>
            </a:r>
            <a:r>
              <a:rPr lang="en-US" sz="1200" kern="1200" dirty="0">
                <a:solidFill>
                  <a:schemeClr val="tx1"/>
                </a:solidFill>
                <a:effectLst/>
                <a:latin typeface="+mn-lt"/>
                <a:ea typeface="+mn-ea"/>
                <a:cs typeface="+mn-cs"/>
              </a:rPr>
              <a:t> alluded to students having full confidence in services provided by academic institutions; therefore, might not be careful of how they use it. </a:t>
            </a:r>
            <a:r>
              <a:rPr lang="en-GB" sz="1200" kern="1200" dirty="0">
                <a:solidFill>
                  <a:schemeClr val="tx1"/>
                </a:solidFill>
                <a:effectLst/>
                <a:latin typeface="+mn-lt"/>
                <a:ea typeface="+mn-ea"/>
                <a:cs typeface="+mn-cs"/>
              </a:rPr>
              <a:t>With vendors’ controlling ICT resources breaching data privacy is on the rise; although it may enable virtual communication and collaboration opportunities. HEIs have utilized this capability for exchanging research files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Gangwar</a:t>
            </a:r>
            <a:r>
              <a:rPr lang="en-US" sz="1200" kern="1200" dirty="0">
                <a:solidFill>
                  <a:schemeClr val="tx1"/>
                </a:solidFill>
                <a:effectLst/>
                <a:latin typeface="+mn-lt"/>
                <a:ea typeface="+mn-ea"/>
                <a:cs typeface="+mn-cs"/>
              </a:rPr>
              <a:t>, Date, &amp; </a:t>
            </a:r>
            <a:r>
              <a:rPr lang="en-US" sz="1200" kern="1200" dirty="0" err="1">
                <a:solidFill>
                  <a:schemeClr val="tx1"/>
                </a:solidFill>
                <a:effectLst/>
                <a:latin typeface="+mn-lt"/>
                <a:ea typeface="+mn-ea"/>
                <a:cs typeface="+mn-cs"/>
              </a:rPr>
              <a:t>Ramaswamy</a:t>
            </a:r>
            <a:r>
              <a:rPr lang="en-US" sz="1200" kern="1200" dirty="0">
                <a:solidFill>
                  <a:schemeClr val="tx1"/>
                </a:solidFill>
                <a:effectLst/>
                <a:latin typeface="+mn-lt"/>
                <a:ea typeface="+mn-ea"/>
                <a:cs typeface="+mn-cs"/>
              </a:rPr>
              <a:t>, 2015),</a:t>
            </a:r>
            <a:r>
              <a:rPr lang="en-GB" sz="1200" kern="1200" dirty="0">
                <a:solidFill>
                  <a:schemeClr val="tx1"/>
                </a:solidFill>
                <a:effectLst/>
                <a:latin typeface="+mn-lt"/>
                <a:ea typeface="+mn-ea"/>
                <a:cs typeface="+mn-cs"/>
              </a:rPr>
              <a:t> but this may cause breaches for standard research ethical procedures.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Surprisingly, the dependency of CC on the Internet may have created a </a:t>
            </a:r>
            <a:r>
              <a:rPr lang="en-GB" sz="1200" b="1" i="1" kern="1200" dirty="0">
                <a:solidFill>
                  <a:schemeClr val="tx1"/>
                </a:solidFill>
                <a:effectLst/>
                <a:latin typeface="+mn-lt"/>
                <a:ea typeface="+mn-ea"/>
                <a:cs typeface="+mn-cs"/>
              </a:rPr>
              <a:t>new form of digital divide</a:t>
            </a:r>
            <a:r>
              <a:rPr lang="en-GB" sz="1200" kern="1200" dirty="0">
                <a:solidFill>
                  <a:schemeClr val="tx1"/>
                </a:solidFill>
                <a:effectLst/>
                <a:latin typeface="+mn-lt"/>
                <a:ea typeface="+mn-ea"/>
                <a:cs typeface="+mn-cs"/>
              </a:rPr>
              <a:t>. The seamless spread of the Internet to individuals and small organizations has enabled the diffusion of CC. According to the Internet world statistics, there are more than three billion internet users (Real Time Statistics Project, 2015) and the number is exponentially growing. However, internet connectivity is exclusive to the users who can afford and access the internet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Skaletsky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Galliers</a:t>
            </a:r>
            <a:r>
              <a:rPr lang="en-US" sz="1200" kern="1200" dirty="0">
                <a:solidFill>
                  <a:schemeClr val="tx1"/>
                </a:solidFill>
                <a:effectLst/>
                <a:latin typeface="+mn-lt"/>
                <a:ea typeface="+mn-ea"/>
                <a:cs typeface="+mn-cs"/>
              </a:rPr>
              <a:t>, Haughton, &amp; </a:t>
            </a:r>
            <a:r>
              <a:rPr lang="en-US" sz="1200" kern="1200" dirty="0" err="1">
                <a:solidFill>
                  <a:schemeClr val="tx1"/>
                </a:solidFill>
                <a:effectLst/>
                <a:latin typeface="+mn-lt"/>
                <a:ea typeface="+mn-ea"/>
                <a:cs typeface="+mn-cs"/>
              </a:rPr>
              <a:t>Soremekun</a:t>
            </a:r>
            <a:r>
              <a:rPr lang="en-US" sz="1200" kern="1200" dirty="0">
                <a:solidFill>
                  <a:schemeClr val="tx1"/>
                </a:solidFill>
                <a:effectLst/>
                <a:latin typeface="+mn-lt"/>
                <a:ea typeface="+mn-ea"/>
                <a:cs typeface="+mn-cs"/>
              </a:rPr>
              <a:t>, 2016)</a:t>
            </a:r>
            <a:r>
              <a:rPr lang="en-GB" sz="1200" kern="1200" dirty="0">
                <a:solidFill>
                  <a:schemeClr val="tx1"/>
                </a:solidFill>
                <a:effectLst/>
                <a:latin typeface="+mn-lt"/>
                <a:ea typeface="+mn-ea"/>
                <a:cs typeface="+mn-cs"/>
              </a:rPr>
              <a:t>. The assumption that CC will minimize the digital divide may seem over optimistic. This reservation is possibly valid due to two main reasons. First, despite the expansion of the internet, there are still 60% </a:t>
            </a:r>
            <a:r>
              <a:rPr lang="en-US" sz="1200" kern="1200" dirty="0">
                <a:solidFill>
                  <a:schemeClr val="tx1"/>
                </a:solidFill>
                <a:effectLst/>
                <a:latin typeface="+mn-lt"/>
                <a:ea typeface="+mn-ea"/>
                <a:cs typeface="+mn-cs"/>
              </a:rPr>
              <a:t>(Real Time Statistics Project, 2015)</a:t>
            </a:r>
            <a:r>
              <a:rPr lang="en-GB" sz="1200" kern="1200" dirty="0">
                <a:solidFill>
                  <a:schemeClr val="tx1"/>
                </a:solidFill>
                <a:effectLst/>
                <a:latin typeface="+mn-lt"/>
                <a:ea typeface="+mn-ea"/>
                <a:cs typeface="+mn-cs"/>
              </a:rPr>
              <a:t> of the world population who are not connected. Besides, the reliance of CC on the internet makes the assumption that technology inaccessibility lucid.</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19</a:t>
            </a:fld>
            <a:endParaRPr lang="en-US"/>
          </a:p>
        </p:txBody>
      </p:sp>
    </p:spTree>
    <p:extLst>
      <p:ext uri="{BB962C8B-B14F-4D97-AF65-F5344CB8AC3E}">
        <p14:creationId xmlns:p14="http://schemas.microsoft.com/office/powerpoint/2010/main" val="840593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CC ease of use </a:t>
            </a:r>
            <a:r>
              <a:rPr lang="en-GB" sz="1200" b="1" i="1" kern="1200" dirty="0">
                <a:solidFill>
                  <a:schemeClr val="tx1"/>
                </a:solidFill>
                <a:effectLst/>
                <a:latin typeface="+mn-lt"/>
                <a:ea typeface="+mn-ea"/>
                <a:cs typeface="+mn-cs"/>
              </a:rPr>
              <a:t>may entail shallow learning,</a:t>
            </a:r>
            <a:r>
              <a:rPr lang="en-GB" sz="1200" kern="1200" dirty="0">
                <a:solidFill>
                  <a:schemeClr val="tx1"/>
                </a:solidFill>
                <a:effectLst/>
                <a:latin typeface="+mn-lt"/>
                <a:ea typeface="+mn-ea"/>
                <a:cs typeface="+mn-cs"/>
              </a:rPr>
              <a:t> particularly of computer concepts.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(2001, p. 69) suggests </a:t>
            </a:r>
            <a:r>
              <a:rPr lang="en-GB" sz="1200" i="1" kern="1200" dirty="0">
                <a:solidFill>
                  <a:schemeClr val="tx1"/>
                </a:solidFill>
                <a:effectLst/>
                <a:latin typeface="+mn-lt"/>
                <a:ea typeface="+mn-ea"/>
                <a:cs typeface="+mn-cs"/>
              </a:rPr>
              <a:t>Phenomenography</a:t>
            </a:r>
            <a:r>
              <a:rPr lang="en-GB" sz="1200" kern="1200" dirty="0">
                <a:solidFill>
                  <a:schemeClr val="tx1"/>
                </a:solidFill>
                <a:effectLst/>
                <a:latin typeface="+mn-lt"/>
                <a:ea typeface="+mn-ea"/>
                <a:cs typeface="+mn-cs"/>
              </a:rPr>
              <a:t> as a more productive teaching and learning strategy than </a:t>
            </a:r>
            <a:r>
              <a:rPr lang="en-GB" sz="1200" i="1" kern="1200" dirty="0">
                <a:solidFill>
                  <a:schemeClr val="tx1"/>
                </a:solidFill>
                <a:effectLst/>
                <a:latin typeface="+mn-lt"/>
                <a:ea typeface="+mn-ea"/>
                <a:cs typeface="+mn-cs"/>
              </a:rPr>
              <a:t>Instructional</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Constructivist</a:t>
            </a:r>
            <a:r>
              <a:rPr lang="en-GB" sz="1200" kern="1200" dirty="0">
                <a:solidFill>
                  <a:schemeClr val="tx1"/>
                </a:solidFill>
                <a:effectLst/>
                <a:latin typeface="+mn-lt"/>
                <a:ea typeface="+mn-ea"/>
                <a:cs typeface="+mn-cs"/>
              </a:rPr>
              <a:t> approaches. Phenomenography promotes expressing learners and educators’ conceptions (Creswell, 2015)in which the learner undertakes a task towards a goal, and then discusses conceptions with the educator in an iterative and inductive dialogue (2001). However, using CC to program applications or create virtual storage space or computer environment as part of learning ICT development involves some procedures.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(2001, p. 138) describes them as tutorials that require an explicit description of a goal </a:t>
            </a:r>
            <a:r>
              <a:rPr lang="en-US" sz="1200" kern="1200" dirty="0">
                <a:solidFill>
                  <a:schemeClr val="tx1"/>
                </a:solidFill>
                <a:effectLst/>
                <a:latin typeface="+mn-lt"/>
                <a:ea typeface="+mn-ea"/>
                <a:cs typeface="+mn-cs"/>
              </a:rPr>
              <a:t>(Jensen &amp; </a:t>
            </a:r>
            <a:r>
              <a:rPr lang="en-US" sz="1200" kern="1200" dirty="0" err="1">
                <a:solidFill>
                  <a:schemeClr val="tx1"/>
                </a:solidFill>
                <a:effectLst/>
                <a:latin typeface="+mn-lt"/>
                <a:ea typeface="+mn-ea"/>
                <a:cs typeface="+mn-cs"/>
              </a:rPr>
              <a:t>Nickelsen</a:t>
            </a:r>
            <a:r>
              <a:rPr lang="en-US" sz="1200" kern="1200" dirty="0">
                <a:solidFill>
                  <a:schemeClr val="tx1"/>
                </a:solidFill>
                <a:effectLst/>
                <a:latin typeface="+mn-lt"/>
                <a:ea typeface="+mn-ea"/>
                <a:cs typeface="+mn-cs"/>
              </a:rPr>
              <a:t>, 2008)</a:t>
            </a:r>
            <a:r>
              <a:rPr lang="en-GB" sz="1200" kern="1200" dirty="0">
                <a:solidFill>
                  <a:schemeClr val="tx1"/>
                </a:solidFill>
                <a:effectLst/>
                <a:latin typeface="+mn-lt"/>
                <a:ea typeface="+mn-ea"/>
                <a:cs typeface="+mn-cs"/>
              </a:rPr>
              <a:t>. From this notion, we may conclude that procedural activities do not achieve the goal of learning (Jensen &amp; </a:t>
            </a:r>
            <a:r>
              <a:rPr lang="en-GB" sz="1200" kern="1200" dirty="0" err="1">
                <a:solidFill>
                  <a:schemeClr val="tx1"/>
                </a:solidFill>
                <a:effectLst/>
                <a:latin typeface="+mn-lt"/>
                <a:ea typeface="+mn-ea"/>
                <a:cs typeface="+mn-cs"/>
              </a:rPr>
              <a:t>Nickelsen</a:t>
            </a:r>
            <a:r>
              <a:rPr lang="en-GB" sz="1200" kern="1200" dirty="0">
                <a:solidFill>
                  <a:schemeClr val="tx1"/>
                </a:solidFill>
                <a:effectLst/>
                <a:latin typeface="+mn-lt"/>
                <a:ea typeface="+mn-ea"/>
                <a:cs typeface="+mn-cs"/>
              </a:rPr>
              <a:t>, 2008, p. 4) as to have the motivation to learn deeply through challenges that are slightly above their abilities.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Building on the need for deep learning </a:t>
            </a:r>
            <a:r>
              <a:rPr lang="en-US" sz="1200" kern="1200" dirty="0">
                <a:solidFill>
                  <a:schemeClr val="tx1"/>
                </a:solidFill>
                <a:effectLst/>
                <a:latin typeface="+mn-lt"/>
                <a:ea typeface="+mn-ea"/>
                <a:cs typeface="+mn-cs"/>
              </a:rPr>
              <a:t>(Jensen &amp; </a:t>
            </a:r>
            <a:r>
              <a:rPr lang="en-US" sz="1200" kern="1200" dirty="0" err="1">
                <a:solidFill>
                  <a:schemeClr val="tx1"/>
                </a:solidFill>
                <a:effectLst/>
                <a:latin typeface="+mn-lt"/>
                <a:ea typeface="+mn-ea"/>
                <a:cs typeface="+mn-cs"/>
              </a:rPr>
              <a:t>Nickelsen</a:t>
            </a:r>
            <a:r>
              <a:rPr lang="en-US" sz="1200" kern="1200" dirty="0">
                <a:solidFill>
                  <a:schemeClr val="tx1"/>
                </a:solidFill>
                <a:effectLst/>
                <a:latin typeface="+mn-lt"/>
                <a:ea typeface="+mn-ea"/>
                <a:cs typeface="+mn-cs"/>
              </a:rPr>
              <a:t>, 2008)</a:t>
            </a:r>
            <a:r>
              <a:rPr lang="en-GB" sz="1200" kern="1200" dirty="0">
                <a:solidFill>
                  <a:schemeClr val="tx1"/>
                </a:solidFill>
                <a:effectLst/>
                <a:latin typeface="+mn-lt"/>
                <a:ea typeface="+mn-ea"/>
                <a:cs typeface="+mn-cs"/>
              </a:rPr>
              <a:t>., CC can be employed in teaching strategies that follow </a:t>
            </a:r>
            <a:r>
              <a:rPr lang="en-GB" sz="1200" i="1" kern="1200" dirty="0">
                <a:solidFill>
                  <a:schemeClr val="tx1"/>
                </a:solidFill>
                <a:effectLst/>
                <a:latin typeface="+mn-lt"/>
                <a:ea typeface="+mn-ea"/>
                <a:cs typeface="+mn-cs"/>
              </a:rPr>
              <a:t>constructivism</a:t>
            </a:r>
            <a:r>
              <a:rPr lang="en-GB" sz="1200" kern="1200" dirty="0">
                <a:solidFill>
                  <a:schemeClr val="tx1"/>
                </a:solidFill>
                <a:effectLst/>
                <a:latin typeface="+mn-lt"/>
                <a:ea typeface="+mn-ea"/>
                <a:cs typeface="+mn-cs"/>
              </a:rPr>
              <a:t> (Denton, 2012) or </a:t>
            </a:r>
            <a:r>
              <a:rPr lang="en-GB" sz="1200" i="1" kern="1200" dirty="0">
                <a:solidFill>
                  <a:schemeClr val="tx1"/>
                </a:solidFill>
                <a:effectLst/>
                <a:latin typeface="+mn-lt"/>
                <a:ea typeface="+mn-ea"/>
                <a:cs typeface="+mn-cs"/>
              </a:rPr>
              <a:t>phenomenography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2001, p. 69), which requires </a:t>
            </a:r>
            <a:r>
              <a:rPr lang="en-GB" sz="1200" b="1" i="1" kern="1200" dirty="0">
                <a:solidFill>
                  <a:schemeClr val="tx1"/>
                </a:solidFill>
                <a:effectLst/>
                <a:latin typeface="+mn-lt"/>
                <a:ea typeface="+mn-ea"/>
                <a:cs typeface="+mn-cs"/>
              </a:rPr>
              <a:t>educators’ expertise and competence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Bonwell and Eison </a:t>
            </a:r>
            <a:r>
              <a:rPr lang="en-GB" sz="1200" kern="1200" dirty="0">
                <a:solidFill>
                  <a:schemeClr val="tx1"/>
                </a:solidFill>
                <a:effectLst/>
                <a:latin typeface="+mn-lt"/>
                <a:ea typeface="+mn-ea"/>
                <a:cs typeface="+mn-cs"/>
              </a:rPr>
              <a:t>(1991) argued that educators are the primary reason behind resistance to change. Similarly, </a:t>
            </a:r>
            <a:r>
              <a:rPr lang="en-US" sz="1200" kern="1200" dirty="0" err="1">
                <a:solidFill>
                  <a:schemeClr val="tx1"/>
                </a:solidFill>
                <a:effectLst/>
                <a:latin typeface="+mn-lt"/>
                <a:ea typeface="+mn-ea"/>
                <a:cs typeface="+mn-cs"/>
              </a:rPr>
              <a:t>Ertmer</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Ottenbreit-Leftwich</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(2010) discussed educators’ use of computers for administrative tasks or in an instructional approach could be the reason behind the ineffective use of technology in the classroom.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05A91B-6D48-49C5-B21A-E1A5E51B6594}" type="slidenum">
              <a:rPr lang="en-US" smtClean="0"/>
              <a:t>20</a:t>
            </a:fld>
            <a:endParaRPr lang="en-US"/>
          </a:p>
        </p:txBody>
      </p:sp>
    </p:spTree>
    <p:extLst>
      <p:ext uri="{BB962C8B-B14F-4D97-AF65-F5344CB8AC3E}">
        <p14:creationId xmlns:p14="http://schemas.microsoft.com/office/powerpoint/2010/main" val="3818395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Accordingly, </a:t>
            </a:r>
            <a:r>
              <a:rPr lang="en-US" sz="1200" b="1" i="1" kern="1200" dirty="0">
                <a:solidFill>
                  <a:schemeClr val="tx1"/>
                </a:solidFill>
                <a:effectLst/>
                <a:latin typeface="+mn-lt"/>
                <a:ea typeface="+mn-ea"/>
                <a:cs typeface="+mn-cs"/>
              </a:rPr>
              <a:t>educators’ development</a:t>
            </a:r>
            <a:r>
              <a:rPr lang="en-US" sz="1200" kern="1200" dirty="0">
                <a:solidFill>
                  <a:schemeClr val="tx1"/>
                </a:solidFill>
                <a:effectLst/>
                <a:latin typeface="+mn-lt"/>
                <a:ea typeface="+mn-ea"/>
                <a:cs typeface="+mn-cs"/>
              </a:rPr>
              <a:t> is equally important  </a:t>
            </a:r>
            <a:r>
              <a:rPr lang="en-GB" sz="1200" kern="1200" dirty="0">
                <a:solidFill>
                  <a:schemeClr val="tx1"/>
                </a:solidFill>
                <a:effectLst/>
                <a:latin typeface="+mn-lt"/>
                <a:ea typeface="+mn-ea"/>
                <a:cs typeface="+mn-cs"/>
              </a:rPr>
              <a:t>(2001) </a:t>
            </a:r>
            <a:r>
              <a:rPr lang="en-US" sz="1200" kern="1200" dirty="0">
                <a:solidFill>
                  <a:schemeClr val="tx1"/>
                </a:solidFill>
                <a:effectLst/>
                <a:latin typeface="+mn-lt"/>
                <a:ea typeface="+mn-ea"/>
                <a:cs typeface="+mn-cs"/>
              </a:rPr>
              <a:t>since the technology is changing. </a:t>
            </a:r>
            <a:r>
              <a:rPr lang="en-US" sz="1200" kern="1200" dirty="0" err="1">
                <a:solidFill>
                  <a:schemeClr val="tx1"/>
                </a:solidFill>
                <a:effectLst/>
                <a:latin typeface="+mn-lt"/>
                <a:ea typeface="+mn-ea"/>
                <a:cs typeface="+mn-cs"/>
              </a:rPr>
              <a:t>Ertmer</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Ottenbreit-Leftwich</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(2010)</a:t>
            </a:r>
            <a:r>
              <a:rPr lang="en-US" sz="1200" kern="1200" dirty="0">
                <a:solidFill>
                  <a:schemeClr val="tx1"/>
                </a:solidFill>
                <a:effectLst/>
                <a:latin typeface="+mn-lt"/>
                <a:ea typeface="+mn-ea"/>
                <a:cs typeface="+mn-cs"/>
              </a:rPr>
              <a:t> insist that knowledge is the key to integrating ICT in education. Although CC as a paradigm  (Saadatdoost, Sim, </a:t>
            </a:r>
            <a:r>
              <a:rPr lang="en-US" sz="1200" kern="1200" dirty="0" err="1">
                <a:solidFill>
                  <a:schemeClr val="tx1"/>
                </a:solidFill>
                <a:effectLst/>
                <a:latin typeface="+mn-lt"/>
                <a:ea typeface="+mn-ea"/>
                <a:cs typeface="+mn-cs"/>
              </a:rPr>
              <a:t>Jafarkarimi</a:t>
            </a:r>
            <a:r>
              <a:rPr lang="en-US" sz="1200" kern="1200" dirty="0">
                <a:solidFill>
                  <a:schemeClr val="tx1"/>
                </a:solidFill>
                <a:effectLst/>
                <a:latin typeface="+mn-lt"/>
                <a:ea typeface="+mn-ea"/>
                <a:cs typeface="+mn-cs"/>
              </a:rPr>
              <a:t>, &amp; Saadatdoost, 2015)of implementing technology (having software run on a distant computer) is not new, leading technology providers have been developing their specific standards, protocols, and tools (</a:t>
            </a:r>
            <a:r>
              <a:rPr lang="en-US" sz="1200" kern="1200" dirty="0" err="1">
                <a:solidFill>
                  <a:schemeClr val="tx1"/>
                </a:solidFill>
                <a:effectLst/>
                <a:latin typeface="+mn-lt"/>
                <a:ea typeface="+mn-ea"/>
                <a:cs typeface="+mn-cs"/>
              </a:rPr>
              <a:t>Missbach</a:t>
            </a:r>
            <a:r>
              <a:rPr lang="en-US" sz="1200" kern="1200" dirty="0">
                <a:solidFill>
                  <a:schemeClr val="tx1"/>
                </a:solidFill>
                <a:effectLst/>
                <a:latin typeface="+mn-lt"/>
                <a:ea typeface="+mn-ea"/>
                <a:cs typeface="+mn-cs"/>
              </a:rPr>
              <a:t>, et al., 2016). Therefore, ICT educators who might be versed in using technology need to master new CC tools. The drop back in academics ongoing development of new technologies requires financial support which is managed by administrators and time that could be constrained by a fixed academic calendar.</a:t>
            </a:r>
          </a:p>
          <a:p>
            <a:r>
              <a:rPr lang="en-US"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is most compelling for ICT educators’ development is their </a:t>
            </a:r>
            <a:r>
              <a:rPr lang="en-GB" sz="1200" b="1" i="1" kern="1200" dirty="0">
                <a:solidFill>
                  <a:schemeClr val="tx1"/>
                </a:solidFill>
                <a:effectLst/>
                <a:latin typeface="+mn-lt"/>
                <a:ea typeface="+mn-ea"/>
                <a:cs typeface="+mn-cs"/>
              </a:rPr>
              <a:t>acceptance to learn technology in new pragmatic ways</a:t>
            </a:r>
            <a:r>
              <a:rPr lang="en-GB" sz="1200" kern="1200" dirty="0">
                <a:solidFill>
                  <a:schemeClr val="tx1"/>
                </a:solidFill>
                <a:effectLst/>
                <a:latin typeface="+mn-lt"/>
                <a:ea typeface="+mn-ea"/>
                <a:cs typeface="+mn-cs"/>
              </a:rPr>
              <a:t>. Most undergraduates nowadays were born during the emergence of CC era in the 90s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Prensky</a:t>
            </a:r>
            <a:r>
              <a:rPr lang="en-US" sz="1200" kern="1200" dirty="0">
                <a:solidFill>
                  <a:schemeClr val="tx1"/>
                </a:solidFill>
                <a:effectLst/>
                <a:latin typeface="+mn-lt"/>
                <a:ea typeface="+mn-ea"/>
                <a:cs typeface="+mn-cs"/>
              </a:rPr>
              <a:t>, 2001; </a:t>
            </a:r>
            <a:r>
              <a:rPr lang="en-US" sz="1200" kern="1200" dirty="0" err="1">
                <a:solidFill>
                  <a:schemeClr val="tx1"/>
                </a:solidFill>
                <a:effectLst/>
                <a:latin typeface="+mn-lt"/>
                <a:ea typeface="+mn-ea"/>
                <a:cs typeface="+mn-cs"/>
              </a:rPr>
              <a:t>Helsper</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Eynon</a:t>
            </a:r>
            <a:r>
              <a:rPr lang="en-US" sz="1200" kern="1200" dirty="0">
                <a:solidFill>
                  <a:schemeClr val="tx1"/>
                </a:solidFill>
                <a:effectLst/>
                <a:latin typeface="+mn-lt"/>
                <a:ea typeface="+mn-ea"/>
                <a:cs typeface="+mn-cs"/>
              </a:rPr>
              <a:t>, 2010)</a:t>
            </a:r>
            <a:r>
              <a:rPr lang="en-GB" sz="1200" kern="1200" dirty="0">
                <a:solidFill>
                  <a:schemeClr val="tx1"/>
                </a:solidFill>
                <a:effectLst/>
                <a:latin typeface="+mn-lt"/>
                <a:ea typeface="+mn-ea"/>
                <a:cs typeface="+mn-cs"/>
              </a:rPr>
              <a:t>. They are users of CC even if they do not know it; through the social networking, mobile apps, wearable health and fitness tools, etc. Students bring this knowledge with them to the classroom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Rethinking University Teaching , 2001, p. 39). To challenge them beyond what they already know, educators must demonstrate confidence in using CC.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According to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(2001, p. 97) educators’ conceptions are central to the learning process. </a:t>
            </a:r>
            <a:r>
              <a:rPr lang="en-GB" sz="1200" kern="1200" dirty="0" err="1">
                <a:solidFill>
                  <a:schemeClr val="tx1"/>
                </a:solidFill>
                <a:effectLst/>
                <a:latin typeface="+mn-lt"/>
                <a:ea typeface="+mn-ea"/>
                <a:cs typeface="+mn-cs"/>
              </a:rPr>
              <a:t>Ertmer</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Ottenbreit-Leftwich</a:t>
            </a:r>
            <a:r>
              <a:rPr lang="en-GB" sz="1200" kern="1200" dirty="0">
                <a:solidFill>
                  <a:schemeClr val="tx1"/>
                </a:solidFill>
                <a:effectLst/>
                <a:latin typeface="+mn-lt"/>
                <a:ea typeface="+mn-ea"/>
                <a:cs typeface="+mn-cs"/>
              </a:rPr>
              <a:t> (2010) call to help teachers use technology for deep learning </a:t>
            </a:r>
            <a:r>
              <a:rPr lang="en-US" sz="1200" kern="1200" dirty="0">
                <a:solidFill>
                  <a:schemeClr val="tx1"/>
                </a:solidFill>
                <a:effectLst/>
                <a:latin typeface="+mn-lt"/>
                <a:ea typeface="+mn-ea"/>
                <a:cs typeface="+mn-cs"/>
              </a:rPr>
              <a:t>(Jensen &amp; </a:t>
            </a:r>
            <a:r>
              <a:rPr lang="en-US" sz="1200" kern="1200" dirty="0" err="1">
                <a:solidFill>
                  <a:schemeClr val="tx1"/>
                </a:solidFill>
                <a:effectLst/>
                <a:latin typeface="+mn-lt"/>
                <a:ea typeface="+mn-ea"/>
                <a:cs typeface="+mn-cs"/>
              </a:rPr>
              <a:t>Nickelsen</a:t>
            </a:r>
            <a:r>
              <a:rPr lang="en-US" sz="1200" kern="1200" dirty="0">
                <a:solidFill>
                  <a:schemeClr val="tx1"/>
                </a:solidFill>
                <a:effectLst/>
                <a:latin typeface="+mn-lt"/>
                <a:ea typeface="+mn-ea"/>
                <a:cs typeface="+mn-cs"/>
              </a:rPr>
              <a:t>, 2008)</a:t>
            </a:r>
            <a:r>
              <a:rPr lang="en-GB" sz="1200" kern="1200" dirty="0">
                <a:solidFill>
                  <a:schemeClr val="tx1"/>
                </a:solidFill>
                <a:effectLst/>
                <a:latin typeface="+mn-lt"/>
                <a:ea typeface="+mn-ea"/>
                <a:cs typeface="+mn-cs"/>
              </a:rPr>
              <a:t>. Requires a resilient change to the content and context of learning. They relate the delay in change to teachers’ lack of relevant knowledge, low self-efficacy and beliefs. Since there are new models and strategies of operating CC, educators’ reluctance to exploit it. This hesitance is only realistic, but can inhibit the shift to CC. for that reason; teachers may be resistant to changing their understanding of concepts and pragmatic ways of operating technology.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connecting virtual machines over PaaS or IaaS is done mainly via hypertext transfer protocol (HTTP); which refutes physical deployment with switched networks, crossover cabling with Ethernet, Bluetooth, Wireless Networking, etc. Teachers may see that this is a hindrance to the learning of computer connectivity concepts. Furthermore, doing things with computers may be done with alternative ways. A teacher who is routed in following a procedure may find it ambiguous to change their way. For example, educators who operated Linux systems using bash programming and scripting may find displeasure in using Windows graphical user interface (GUI); but the opposite apply as well. I know teachers who find users of GUI novice and lack in-depth ICT knowledge and experience.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a great degree, teachers have pride in what they know and do; they have developed this self-confidence (</a:t>
            </a:r>
            <a:r>
              <a:rPr lang="en-GB" sz="1200" kern="1200" dirty="0" err="1">
                <a:solidFill>
                  <a:schemeClr val="tx1"/>
                </a:solidFill>
                <a:effectLst/>
                <a:latin typeface="+mn-lt"/>
                <a:ea typeface="+mn-ea"/>
                <a:cs typeface="+mn-cs"/>
              </a:rPr>
              <a:t>Baynes</a:t>
            </a:r>
            <a:r>
              <a:rPr lang="en-GB" sz="1200" kern="1200" dirty="0">
                <a:solidFill>
                  <a:schemeClr val="tx1"/>
                </a:solidFill>
                <a:effectLst/>
                <a:latin typeface="+mn-lt"/>
                <a:ea typeface="+mn-ea"/>
                <a:cs typeface="+mn-cs"/>
              </a:rPr>
              <a:t>, 2016, p. 32) with hard work. Bonwell &amp; Eison (1991) have alluded to teachers being enchanted while lecturing; which indicate their vanity of their voices. Furthermore, their popularity with students put them on the spot as celebrities </a:t>
            </a:r>
            <a:r>
              <a:rPr lang="en-US" sz="1200" kern="1200" dirty="0">
                <a:solidFill>
                  <a:schemeClr val="tx1"/>
                </a:solidFill>
                <a:effectLst/>
                <a:latin typeface="+mn-lt"/>
                <a:ea typeface="+mn-ea"/>
                <a:cs typeface="+mn-cs"/>
              </a:rPr>
              <a:t>(Russell, 2010)</a:t>
            </a:r>
            <a:r>
              <a:rPr lang="en-GB" sz="1200" kern="1200" dirty="0">
                <a:solidFill>
                  <a:schemeClr val="tx1"/>
                </a:solidFill>
                <a:effectLst/>
                <a:latin typeface="+mn-lt"/>
                <a:ea typeface="+mn-ea"/>
                <a:cs typeface="+mn-cs"/>
              </a:rPr>
              <a:t>. The classroom aesthetic </a:t>
            </a:r>
            <a:r>
              <a:rPr lang="en-US" sz="1200" kern="1200" dirty="0">
                <a:solidFill>
                  <a:schemeClr val="tx1"/>
                </a:solidFill>
                <a:effectLst/>
                <a:latin typeface="+mn-lt"/>
                <a:ea typeface="+mn-ea"/>
                <a:cs typeface="+mn-cs"/>
              </a:rPr>
              <a:t>(Russell, 2010)</a:t>
            </a:r>
            <a:r>
              <a:rPr lang="en-GB" sz="1200" kern="1200" dirty="0">
                <a:solidFill>
                  <a:schemeClr val="tx1"/>
                </a:solidFill>
                <a:effectLst/>
                <a:latin typeface="+mn-lt"/>
                <a:ea typeface="+mn-ea"/>
                <a:cs typeface="+mn-cs"/>
              </a:rPr>
              <a:t>. To an ICT academic may be different than teachers of other subjects. It’s usually determined by running machine power and speedy ticking keyboards which indicates students in action. To them, the ambiance of utilized machinery can only be achieved by mastering technology. However, they tend to teach the way they have learned. Therefore, they might be hindered by fear of skill rating.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05A91B-6D48-49C5-B21A-E1A5E51B6594}" type="slidenum">
              <a:rPr lang="en-US" smtClean="0"/>
              <a:t>21</a:t>
            </a:fld>
            <a:endParaRPr lang="en-US"/>
          </a:p>
        </p:txBody>
      </p:sp>
    </p:spTree>
    <p:extLst>
      <p:ext uri="{BB962C8B-B14F-4D97-AF65-F5344CB8AC3E}">
        <p14:creationId xmlns:p14="http://schemas.microsoft.com/office/powerpoint/2010/main" val="173600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conclusion, this research found that utilizing CC for ICT courses is promising. However, the envisaged opportunities are manifolds. Therefore, careful considerations must be taken to ensure effective implementation. In this paper, I endeavoured to contest the literature looking for underlying issues and opportunities that could directly affect teaching ICT courses. I argued that CC could be a useful 21st-century technology for teaching ICT granted careful decisions are taken. I concede that there are some limitations in this research. Most importantly, it is based on a literature review on an “emerging” technology. Rigorous research on its efficacy for education is limited. Although desk research is a valid methodology (Robson &amp; McCartan, 2015) for exploring new topics, the reviewed literature is selected and not exhaustive; which means that I may have overlooked imperative studies. Furthermore, I have not examined several important educational aspects such as using CC for assessment, curriculum design, research, and pedagogy. Such topics demand an in-depth investigation. However, this limitation opens the space for future research using a desk and empirical research to grasp a thorough understanding of specific ramifications applicable to a context.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22</a:t>
            </a:fld>
            <a:endParaRPr lang="en-US"/>
          </a:p>
        </p:txBody>
      </p:sp>
    </p:spTree>
    <p:extLst>
      <p:ext uri="{BB962C8B-B14F-4D97-AF65-F5344CB8AC3E}">
        <p14:creationId xmlns:p14="http://schemas.microsoft.com/office/powerpoint/2010/main" val="231269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200-300 USD Free Trial Service &gt;&gt;</a:t>
            </a:r>
            <a:r>
              <a:rPr lang="en-US" baseline="0" dirty="0"/>
              <a:t> Account Registration  with a Credit Card</a:t>
            </a:r>
          </a:p>
          <a:p>
            <a:r>
              <a:rPr lang="en-US" sz="1200" dirty="0"/>
              <a:t>Open Stack </a:t>
            </a:r>
            <a:r>
              <a:rPr lang="en-US" sz="1200" dirty="0">
                <a:hlinkClick r:id="rId3"/>
              </a:rPr>
              <a:t>NOVA, Neutron and Swift</a:t>
            </a:r>
            <a:endParaRPr lang="en-US" sz="1200" dirty="0"/>
          </a:p>
          <a:p>
            <a:r>
              <a:rPr lang="en-US" sz="1200" dirty="0" err="1"/>
              <a:t>Vmware</a:t>
            </a:r>
            <a:r>
              <a:rPr lang="en-US" sz="1200" dirty="0"/>
              <a:t> </a:t>
            </a:r>
            <a:r>
              <a:rPr lang="en-US" sz="1200" dirty="0" err="1">
                <a:hlinkClick r:id="rId4"/>
              </a:rPr>
              <a:t>Vcloud</a:t>
            </a:r>
            <a:r>
              <a:rPr lang="en-US" sz="1200" dirty="0"/>
              <a:t> Air</a:t>
            </a:r>
          </a:p>
          <a:p>
            <a:r>
              <a:rPr lang="en-US" sz="1200" kern="1200" dirty="0">
                <a:solidFill>
                  <a:schemeClr val="tx1"/>
                </a:solidFill>
                <a:latin typeface="+mn-lt"/>
                <a:ea typeface="+mn-ea"/>
                <a:cs typeface="+mn-cs"/>
              </a:rPr>
              <a:t>IBM </a:t>
            </a:r>
            <a:r>
              <a:rPr lang="en-US" sz="1200" kern="1200" dirty="0" err="1">
                <a:solidFill>
                  <a:schemeClr val="tx1"/>
                </a:solidFill>
                <a:latin typeface="+mn-lt"/>
                <a:ea typeface="+mn-ea"/>
                <a:cs typeface="+mn-cs"/>
                <a:hlinkClick r:id="rId5"/>
              </a:rPr>
              <a:t>Softlayer</a:t>
            </a:r>
            <a:r>
              <a:rPr lang="en-US" sz="1200" kern="1200" dirty="0">
                <a:solidFill>
                  <a:schemeClr val="tx1"/>
                </a:solidFill>
                <a:latin typeface="+mn-lt"/>
                <a:ea typeface="+mn-ea"/>
                <a:cs typeface="+mn-cs"/>
              </a:rPr>
              <a:t> IMS and </a:t>
            </a:r>
            <a:r>
              <a:rPr lang="en-US" sz="1200" kern="1200" dirty="0" err="1">
                <a:solidFill>
                  <a:schemeClr val="tx1"/>
                </a:solidFill>
                <a:latin typeface="+mn-lt"/>
                <a:ea typeface="+mn-ea"/>
                <a:cs typeface="+mn-cs"/>
                <a:hlinkClick r:id="rId6"/>
              </a:rPr>
              <a:t>Bluemix</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hlinkClick r:id="rId7"/>
              </a:rPr>
              <a:t>Google Cloud</a:t>
            </a:r>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hlinkClick r:id="rId8"/>
              </a:rPr>
              <a:t>Joyent</a:t>
            </a:r>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hlinkClick r:id="rId9"/>
              </a:rPr>
              <a:t>ScaleMatrix</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hlinkClick r:id="rId10"/>
              </a:rPr>
              <a:t>The 6 Degrees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hlinkClick r:id="rId11"/>
              </a:rPr>
              <a:t>Oracle Cloud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hlinkClick r:id="rId12"/>
              </a:rPr>
              <a:t>SAP Cloud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24</a:t>
            </a:fld>
            <a:endParaRPr lang="en-US"/>
          </a:p>
        </p:txBody>
      </p:sp>
    </p:spTree>
    <p:extLst>
      <p:ext uri="{BB962C8B-B14F-4D97-AF65-F5344CB8AC3E}">
        <p14:creationId xmlns:p14="http://schemas.microsoft.com/office/powerpoint/2010/main" val="423430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you should attend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Surprisingly, governments are enforcing this shift like no other technology. The US government, for example, issued a “Cloud First” policy in 2009 (</a:t>
            </a:r>
            <a:r>
              <a:rPr lang="en-GB" sz="1200" kern="1200" dirty="0" err="1">
                <a:solidFill>
                  <a:schemeClr val="tx1"/>
                </a:solidFill>
                <a:effectLst/>
                <a:latin typeface="+mn-lt"/>
                <a:ea typeface="+mn-ea"/>
                <a:cs typeface="+mn-cs"/>
              </a:rPr>
              <a:t>Kundra</a:t>
            </a:r>
            <a:r>
              <a:rPr lang="en-GB" sz="1200" kern="1200" dirty="0">
                <a:solidFill>
                  <a:schemeClr val="tx1"/>
                </a:solidFill>
                <a:effectLst/>
                <a:latin typeface="+mn-lt"/>
                <a:ea typeface="+mn-ea"/>
                <a:cs typeface="+mn-cs"/>
              </a:rPr>
              <a:t>, 2011; </a:t>
            </a:r>
            <a:r>
              <a:rPr lang="en-GB" sz="1200" kern="1200" dirty="0" err="1">
                <a:solidFill>
                  <a:schemeClr val="tx1"/>
                </a:solidFill>
                <a:effectLst/>
                <a:latin typeface="+mn-lt"/>
                <a:ea typeface="+mn-ea"/>
                <a:cs typeface="+mn-cs"/>
              </a:rPr>
              <a:t>Figliola</a:t>
            </a:r>
            <a:r>
              <a:rPr lang="en-GB" sz="1200" kern="1200" dirty="0">
                <a:solidFill>
                  <a:schemeClr val="tx1"/>
                </a:solidFill>
                <a:effectLst/>
                <a:latin typeface="+mn-lt"/>
                <a:ea typeface="+mn-ea"/>
                <a:cs typeface="+mn-cs"/>
              </a:rPr>
              <a:t> &amp; Fischer, 2015). Furthermore, the European Cloud Partnership (ECP) Steering Board has adopted a “Cloud Partnership” (European Commission, 2014). Those initiatives aim at reducing the total cost of technology and improving the management of software and hardware services.</a:t>
            </a:r>
            <a:endParaRPr lang="en-US" sz="1200" kern="1200" dirty="0">
              <a:solidFill>
                <a:schemeClr val="tx1"/>
              </a:solidFill>
              <a:effectLst/>
              <a:latin typeface="+mn-lt"/>
              <a:ea typeface="+mn-ea"/>
              <a:cs typeface="+mn-cs"/>
            </a:endParaRPr>
          </a:p>
          <a:p>
            <a:pPr marL="0" indent="0">
              <a:buNone/>
            </a:pPr>
            <a:endParaRPr lang="en-GB" b="1" dirty="0"/>
          </a:p>
          <a:p>
            <a:pPr marL="0" indent="0">
              <a:buNone/>
            </a:pPr>
            <a:r>
              <a:rPr lang="en-GB" b="1" dirty="0"/>
              <a:t>Aim: </a:t>
            </a:r>
            <a:r>
              <a:rPr lang="en-GB" sz="1200" dirty="0"/>
              <a:t>superior </a:t>
            </a:r>
            <a:r>
              <a:rPr lang="en-GB" sz="1200" b="1" u="sng" dirty="0"/>
              <a:t>value for money </a:t>
            </a:r>
            <a:r>
              <a:rPr lang="en-GB" sz="1200" dirty="0"/>
              <a:t>and greater </a:t>
            </a:r>
            <a:r>
              <a:rPr lang="en-GB" sz="1200" b="1" u="sng" dirty="0"/>
              <a:t>confidence</a:t>
            </a:r>
            <a:r>
              <a:rPr lang="en-GB" sz="1200" b="1" dirty="0"/>
              <a:t> </a:t>
            </a:r>
            <a:r>
              <a:rPr lang="en-GB" sz="1200" dirty="0"/>
              <a:t>in the ICT services.</a:t>
            </a:r>
          </a:p>
          <a:p>
            <a:pPr marL="0" inden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governments are leading this shift on a large scale, we expect it to affect education (Saadatdoost, Sim, </a:t>
            </a:r>
            <a:r>
              <a:rPr lang="en-GB" sz="1200" kern="1200" dirty="0" err="1">
                <a:solidFill>
                  <a:schemeClr val="tx1"/>
                </a:solidFill>
                <a:effectLst/>
                <a:latin typeface="+mn-lt"/>
                <a:ea typeface="+mn-ea"/>
                <a:cs typeface="+mn-cs"/>
              </a:rPr>
              <a:t>Jafarkarimi</a:t>
            </a:r>
            <a:r>
              <a:rPr lang="en-GB" sz="1200" kern="1200" dirty="0">
                <a:solidFill>
                  <a:schemeClr val="tx1"/>
                </a:solidFill>
                <a:effectLst/>
                <a:latin typeface="+mn-lt"/>
                <a:ea typeface="+mn-ea"/>
                <a:cs typeface="+mn-cs"/>
              </a:rPr>
              <a:t>, &amp; Saadatdoost, 2015; Sultan, 2010). This assumption may have emanated from the primary objective of higher education, which is preparing learners for future jobs (Saavedra &amp; </a:t>
            </a:r>
            <a:r>
              <a:rPr lang="en-GB" sz="1200" kern="1200" dirty="0" err="1">
                <a:solidFill>
                  <a:schemeClr val="tx1"/>
                </a:solidFill>
                <a:effectLst/>
                <a:latin typeface="+mn-lt"/>
                <a:ea typeface="+mn-ea"/>
                <a:cs typeface="+mn-cs"/>
              </a:rPr>
              <a:t>Opfer</a:t>
            </a:r>
            <a:r>
              <a:rPr lang="en-GB" sz="1200" kern="1200" dirty="0">
                <a:solidFill>
                  <a:schemeClr val="tx1"/>
                </a:solidFill>
                <a:effectLst/>
                <a:latin typeface="+mn-lt"/>
                <a:ea typeface="+mn-ea"/>
                <a:cs typeface="+mn-cs"/>
              </a:rPr>
              <a:t>, 2012). Opponents to this objective argue that education does not have to lead to a vocation (Schultz &amp; </a:t>
            </a:r>
            <a:r>
              <a:rPr lang="en-GB" sz="1200" kern="1200" dirty="0" err="1">
                <a:solidFill>
                  <a:schemeClr val="tx1"/>
                </a:solidFill>
                <a:effectLst/>
                <a:latin typeface="+mn-lt"/>
                <a:ea typeface="+mn-ea"/>
                <a:cs typeface="+mn-cs"/>
              </a:rPr>
              <a:t>Higbee</a:t>
            </a:r>
            <a:r>
              <a:rPr lang="en-GB" sz="1200" kern="1200" dirty="0">
                <a:solidFill>
                  <a:schemeClr val="tx1"/>
                </a:solidFill>
                <a:effectLst/>
                <a:latin typeface="+mn-lt"/>
                <a:ea typeface="+mn-ea"/>
                <a:cs typeface="+mn-cs"/>
              </a:rPr>
              <a:t>, 2007). However, I will focus on using CC for Information and Communications Technology (ICT) education which has a direct connection to the industry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Rethinking University Teaching , 2001; </a:t>
            </a:r>
            <a:r>
              <a:rPr lang="en-GB" sz="1200" kern="1200" dirty="0" err="1">
                <a:solidFill>
                  <a:schemeClr val="tx1"/>
                </a:solidFill>
                <a:effectLst/>
                <a:latin typeface="+mn-lt"/>
                <a:ea typeface="+mn-ea"/>
                <a:cs typeface="+mn-cs"/>
              </a:rPr>
              <a:t>Erturk</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Maharjan</a:t>
            </a:r>
            <a:r>
              <a:rPr lang="en-GB" sz="1200" kern="1200" dirty="0">
                <a:solidFill>
                  <a:schemeClr val="tx1"/>
                </a:solidFill>
                <a:effectLst/>
                <a:latin typeface="+mn-lt"/>
                <a:ea typeface="+mn-ea"/>
                <a:cs typeface="+mn-cs"/>
              </a:rPr>
              <a:t>, 2014). </a:t>
            </a:r>
            <a:endParaRPr lang="en-US" sz="1200" kern="1200" dirty="0">
              <a:solidFill>
                <a:schemeClr val="tx1"/>
              </a:solidFill>
              <a:effectLst/>
              <a:latin typeface="+mn-lt"/>
              <a:ea typeface="+mn-ea"/>
              <a:cs typeface="+mn-cs"/>
            </a:endParaRPr>
          </a:p>
          <a:p>
            <a:pPr marL="0" indent="0">
              <a:buNone/>
            </a:pPr>
            <a:endParaRPr lang="en-GB" sz="1200" dirty="0"/>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3</a:t>
            </a:fld>
            <a:endParaRPr lang="en-US"/>
          </a:p>
        </p:txBody>
      </p:sp>
    </p:spTree>
    <p:extLst>
      <p:ext uri="{BB962C8B-B14F-4D97-AF65-F5344CB8AC3E}">
        <p14:creationId xmlns:p14="http://schemas.microsoft.com/office/powerpoint/2010/main" val="3358943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25</a:t>
            </a:fld>
            <a:endParaRPr lang="en-US"/>
          </a:p>
        </p:txBody>
      </p:sp>
    </p:spTree>
    <p:extLst>
      <p:ext uri="{BB962C8B-B14F-4D97-AF65-F5344CB8AC3E}">
        <p14:creationId xmlns:p14="http://schemas.microsoft.com/office/powerpoint/2010/main" val="3995654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26</a:t>
            </a:fld>
            <a:endParaRPr lang="en-US"/>
          </a:p>
        </p:txBody>
      </p:sp>
    </p:spTree>
    <p:extLst>
      <p:ext uri="{BB962C8B-B14F-4D97-AF65-F5344CB8AC3E}">
        <p14:creationId xmlns:p14="http://schemas.microsoft.com/office/powerpoint/2010/main" val="3472240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27</a:t>
            </a:fld>
            <a:endParaRPr lang="en-US"/>
          </a:p>
        </p:txBody>
      </p:sp>
    </p:spTree>
    <p:extLst>
      <p:ext uri="{BB962C8B-B14F-4D97-AF65-F5344CB8AC3E}">
        <p14:creationId xmlns:p14="http://schemas.microsoft.com/office/powerpoint/2010/main" val="4207279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28</a:t>
            </a:fld>
            <a:endParaRPr lang="en-US"/>
          </a:p>
        </p:txBody>
      </p:sp>
    </p:spTree>
    <p:extLst>
      <p:ext uri="{BB962C8B-B14F-4D97-AF65-F5344CB8AC3E}">
        <p14:creationId xmlns:p14="http://schemas.microsoft.com/office/powerpoint/2010/main" val="147669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 this in mind, researchers have been addressing CC in pedagogical (Chen, et al., 2012; Vaquero, 2011; Lin, Wen, Jou, &amp; Wub, 2014; Saadatdoost, Sim, </a:t>
            </a:r>
            <a:r>
              <a:rPr lang="en-GB" sz="1200" kern="1200" dirty="0" err="1">
                <a:solidFill>
                  <a:schemeClr val="tx1"/>
                </a:solidFill>
                <a:effectLst/>
                <a:latin typeface="+mn-lt"/>
                <a:ea typeface="+mn-ea"/>
                <a:cs typeface="+mn-cs"/>
              </a:rPr>
              <a:t>Jafarkarimi</a:t>
            </a:r>
            <a:r>
              <a:rPr lang="en-GB" sz="1200" kern="1200" dirty="0">
                <a:solidFill>
                  <a:schemeClr val="tx1"/>
                </a:solidFill>
                <a:effectLst/>
                <a:latin typeface="+mn-lt"/>
                <a:ea typeface="+mn-ea"/>
                <a:cs typeface="+mn-cs"/>
              </a:rPr>
              <a:t>, &amp; Saadatdoost, 2015), technical </a:t>
            </a:r>
            <a:r>
              <a:rPr lang="en-US" sz="1200" kern="1200" dirty="0">
                <a:solidFill>
                  <a:schemeClr val="tx1"/>
                </a:solidFill>
                <a:effectLst/>
                <a:latin typeface="+mn-lt"/>
                <a:ea typeface="+mn-ea"/>
                <a:cs typeface="+mn-cs"/>
              </a:rPr>
              <a:t>(Lina &amp; </a:t>
            </a:r>
            <a:r>
              <a:rPr lang="en-US" sz="1200" kern="1200" dirty="0" err="1">
                <a:solidFill>
                  <a:schemeClr val="tx1"/>
                </a:solidFill>
                <a:effectLst/>
                <a:latin typeface="+mn-lt"/>
                <a:ea typeface="+mn-ea"/>
                <a:cs typeface="+mn-cs"/>
              </a:rPr>
              <a:t>Chenb</a:t>
            </a:r>
            <a:r>
              <a:rPr lang="en-US" sz="1200" kern="1200" dirty="0">
                <a:solidFill>
                  <a:schemeClr val="tx1"/>
                </a:solidFill>
                <a:effectLst/>
                <a:latin typeface="+mn-lt"/>
                <a:ea typeface="+mn-ea"/>
                <a:cs typeface="+mn-cs"/>
              </a:rPr>
              <a:t>, 2012)</a:t>
            </a:r>
            <a:r>
              <a:rPr lang="en-GB" sz="1200" kern="1200" dirty="0">
                <a:solidFill>
                  <a:schemeClr val="tx1"/>
                </a:solidFill>
                <a:effectLst/>
                <a:latin typeface="+mn-lt"/>
                <a:ea typeface="+mn-ea"/>
                <a:cs typeface="+mn-cs"/>
              </a:rPr>
              <a:t>, and social (Thomas, 2010; Sultan, 2010; Lim, </a:t>
            </a:r>
            <a:r>
              <a:rPr lang="en-GB" sz="1200" kern="1200" dirty="0" err="1">
                <a:solidFill>
                  <a:schemeClr val="tx1"/>
                </a:solidFill>
                <a:effectLst/>
                <a:latin typeface="+mn-lt"/>
                <a:ea typeface="+mn-ea"/>
                <a:cs typeface="+mn-cs"/>
              </a:rPr>
              <a:t>Graonlund</a:t>
            </a:r>
            <a:r>
              <a:rPr lang="en-GB" sz="1200" kern="1200" dirty="0">
                <a:solidFill>
                  <a:schemeClr val="tx1"/>
                </a:solidFill>
                <a:effectLst/>
                <a:latin typeface="+mn-lt"/>
                <a:ea typeface="+mn-ea"/>
                <a:cs typeface="+mn-cs"/>
              </a:rPr>
              <a:t>, &amp; Andersson, 2015) strands to name few. Apparently, studies that critically evaluate the effectiveness of CC with emphasis on teaching and learning are limited. Mostly, researchers have been addressing CC capabilities, issues, and adoption challenges. However, the reviewed literature in this study </a:t>
            </a:r>
            <a:r>
              <a:rPr lang="en-GB" sz="1200" b="1" u="sng" kern="1200" dirty="0">
                <a:solidFill>
                  <a:schemeClr val="tx1"/>
                </a:solidFill>
                <a:effectLst/>
                <a:latin typeface="+mn-lt"/>
                <a:ea typeface="+mn-ea"/>
                <a:cs typeface="+mn-cs"/>
              </a:rPr>
              <a:t>is dispersed and not exhaustive.</a:t>
            </a:r>
            <a:endParaRPr lang="en-US" sz="1200" b="1" u="sng"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2FEB2D6-E07F-48CC-A627-1BCF3764B18E}" type="slidenum">
              <a:rPr lang="en-GB" smtClean="0"/>
              <a:t>5</a:t>
            </a:fld>
            <a:endParaRPr lang="en-GB" dirty="0"/>
          </a:p>
        </p:txBody>
      </p:sp>
    </p:spTree>
    <p:extLst>
      <p:ext uri="{BB962C8B-B14F-4D97-AF65-F5344CB8AC3E}">
        <p14:creationId xmlns:p14="http://schemas.microsoft.com/office/powerpoint/2010/main" val="292360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Question(s) we are trying to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light of CC’s broad scope, evaluating it as a model can be challenging (Mell &amp; </a:t>
            </a:r>
            <a:r>
              <a:rPr lang="en-GB" sz="1200" kern="1200" dirty="0" err="1">
                <a:solidFill>
                  <a:schemeClr val="tx1"/>
                </a:solidFill>
                <a:effectLst/>
                <a:latin typeface="+mn-lt"/>
                <a:ea typeface="+mn-ea"/>
                <a:cs typeface="+mn-cs"/>
              </a:rPr>
              <a:t>Grance</a:t>
            </a:r>
            <a:r>
              <a:rPr lang="en-GB" sz="1200" kern="1200" dirty="0">
                <a:solidFill>
                  <a:schemeClr val="tx1"/>
                </a:solidFill>
                <a:effectLst/>
                <a:latin typeface="+mn-lt"/>
                <a:ea typeface="+mn-ea"/>
                <a:cs typeface="+mn-cs"/>
              </a:rPr>
              <a:t>, 2011). However, I will follow a critical inquiry approach (Clear, 2005, p. 112). By doing so, my primary objective is to answer a question as to </a:t>
            </a:r>
            <a:r>
              <a:rPr lang="en-GB" sz="1200" b="1" i="1" kern="1200" dirty="0">
                <a:solidFill>
                  <a:schemeClr val="tx1"/>
                </a:solidFill>
                <a:effectLst/>
                <a:latin typeface="+mn-lt"/>
                <a:ea typeface="+mn-ea"/>
                <a:cs typeface="+mn-cs"/>
              </a:rPr>
              <a:t>how can CC be useful for ICT courses in HEI?</a:t>
            </a:r>
            <a:r>
              <a:rPr lang="en-GB" sz="1200" kern="1200" dirty="0">
                <a:solidFill>
                  <a:schemeClr val="tx1"/>
                </a:solidFill>
                <a:effectLst/>
                <a:latin typeface="+mn-lt"/>
                <a:ea typeface="+mn-ea"/>
                <a:cs typeface="+mn-cs"/>
              </a:rPr>
              <a:t>.  In this study, I will argue that CC can be helpful for teaching ICT courses; but with careful consideration to some implications. While I will draw on educational theories, I </a:t>
            </a:r>
            <a:r>
              <a:rPr lang="en-GB" sz="1200" kern="1200" dirty="0" err="1">
                <a:solidFill>
                  <a:schemeClr val="tx1"/>
                </a:solidFill>
                <a:effectLst/>
                <a:latin typeface="+mn-lt"/>
                <a:ea typeface="+mn-ea"/>
                <a:cs typeface="+mn-cs"/>
              </a:rPr>
              <a:t>endeavor</a:t>
            </a:r>
            <a:r>
              <a:rPr lang="en-GB" sz="1200" kern="1200" dirty="0">
                <a:solidFill>
                  <a:schemeClr val="tx1"/>
                </a:solidFill>
                <a:effectLst/>
                <a:latin typeface="+mn-lt"/>
                <a:ea typeface="+mn-ea"/>
                <a:cs typeface="+mn-cs"/>
              </a:rPr>
              <a:t> to examine the literature (Clear, 2005, p. 112) with an interest in addressing issues, possibilities, and implications; which I hope to achieve within a specified period (Robson &amp; McCartan, 2015).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6</a:t>
            </a:fld>
            <a:endParaRPr lang="en-US"/>
          </a:p>
        </p:txBody>
      </p:sp>
    </p:spTree>
    <p:extLst>
      <p:ext uri="{BB962C8B-B14F-4D97-AF65-F5344CB8AC3E}">
        <p14:creationId xmlns:p14="http://schemas.microsoft.com/office/powerpoint/2010/main" val="63047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What is special about the</a:t>
            </a:r>
            <a:r>
              <a:rPr lang="en-GB" sz="1200" b="1" u="sng" kern="1200" baseline="0" dirty="0">
                <a:solidFill>
                  <a:schemeClr val="tx1"/>
                </a:solidFill>
                <a:effectLst/>
                <a:latin typeface="+mn-lt"/>
                <a:ea typeface="+mn-ea"/>
                <a:cs typeface="+mn-cs"/>
              </a:rPr>
              <a:t> educational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Utilizing CC in an academic setting, involves pedagogy, learning environment, and people (learners, educators, administrators, employers, policy makers, and technology providers) making it an interdisciplinary topic (Fincher &amp; Petre, 2005). Such setting could be addressed through human sciences (Clear, 2005). Therefore, I draw on epistemological and social theories before I move to a framework. I have followed this tactic to identify underlying constructs related to this research (Creswell, 2015) and find a link between them in a logical manner. Namely, I focus on “Cognitive Interests”, “Communicative Action”, and “Conversational Framework”.</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7</a:t>
            </a:fld>
            <a:endParaRPr lang="en-US"/>
          </a:p>
        </p:txBody>
      </p:sp>
    </p:spTree>
    <p:extLst>
      <p:ext uri="{BB962C8B-B14F-4D97-AF65-F5344CB8AC3E}">
        <p14:creationId xmlns:p14="http://schemas.microsoft.com/office/powerpoint/2010/main" val="8149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Why do we need</a:t>
            </a:r>
            <a:r>
              <a:rPr lang="en-US" sz="1200" b="1" u="sng" kern="1200" baseline="0" dirty="0">
                <a:solidFill>
                  <a:schemeClr val="tx1"/>
                </a:solidFill>
                <a:effectLst/>
                <a:latin typeface="+mn-lt"/>
                <a:ea typeface="+mn-ea"/>
                <a:cs typeface="+mn-cs"/>
              </a:rPr>
              <a:t> learning?</a:t>
            </a:r>
            <a:endParaRPr lang="en-US"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begin with, Habermas and </a:t>
            </a:r>
            <a:r>
              <a:rPr lang="en-GB" sz="1200" kern="1200" dirty="0" err="1">
                <a:solidFill>
                  <a:schemeClr val="tx1"/>
                </a:solidFill>
                <a:effectLst/>
                <a:latin typeface="+mn-lt"/>
                <a:ea typeface="+mn-ea"/>
                <a:cs typeface="+mn-cs"/>
              </a:rPr>
              <a:t>Lenhardt</a:t>
            </a:r>
            <a:r>
              <a:rPr lang="en-GB" sz="1200" kern="1200" dirty="0">
                <a:solidFill>
                  <a:schemeClr val="tx1"/>
                </a:solidFill>
                <a:effectLst/>
                <a:latin typeface="+mn-lt"/>
                <a:ea typeface="+mn-ea"/>
                <a:cs typeface="+mn-cs"/>
              </a:rPr>
              <a:t> (1973) argued that learners pursue knowledge based on interest. According to their “Cognitive Interests” theory (1973), stimulating interest could be through technical control, hermeneutic understanding, communication, or emancipating from power (</a:t>
            </a:r>
            <a:r>
              <a:rPr lang="en-GB" sz="1200" kern="1200" dirty="0" err="1">
                <a:solidFill>
                  <a:schemeClr val="tx1"/>
                </a:solidFill>
                <a:effectLst/>
                <a:latin typeface="+mn-lt"/>
                <a:ea typeface="+mn-ea"/>
                <a:cs typeface="+mn-cs"/>
              </a:rPr>
              <a:t>Baynes</a:t>
            </a:r>
            <a:r>
              <a:rPr lang="en-GB" sz="1200" kern="1200" dirty="0">
                <a:solidFill>
                  <a:schemeClr val="tx1"/>
                </a:solidFill>
                <a:effectLst/>
                <a:latin typeface="+mn-lt"/>
                <a:ea typeface="+mn-ea"/>
                <a:cs typeface="+mn-cs"/>
              </a:rPr>
              <a:t>, 2016, p. 32). Granted that cognition involves the processes of thinking, memory formation, problem-solving, and interest, it starts with a stimulus then progresses to motivation (</a:t>
            </a:r>
            <a:r>
              <a:rPr lang="en-GB" sz="1200" kern="1200" dirty="0" err="1">
                <a:solidFill>
                  <a:schemeClr val="tx1"/>
                </a:solidFill>
                <a:effectLst/>
                <a:latin typeface="+mn-lt"/>
                <a:ea typeface="+mn-ea"/>
                <a:cs typeface="+mn-cs"/>
              </a:rPr>
              <a:t>Nextext</a:t>
            </a:r>
            <a:r>
              <a:rPr lang="en-GB" sz="1200" kern="1200" dirty="0">
                <a:solidFill>
                  <a:schemeClr val="tx1"/>
                </a:solidFill>
                <a:effectLst/>
                <a:latin typeface="+mn-lt"/>
                <a:ea typeface="+mn-ea"/>
                <a:cs typeface="+mn-cs"/>
              </a:rPr>
              <a:t>, 2001) As a result of Habermas concepts; learning would ideally produce new interventions and innovations that are central to the development of the world.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comprehend that these stimuli link somewhat to the objective of HEI, that is preparing people of real life settings. Under those terms, we can interpret the fitness of this theory with the use of ICT. After all, key qualification frameworks in education have emphasized that ICT literacy is an essential 21st-century competence; that is transferable amongst academic subjects (Partnership for 21st Century Skills, 2016; Great Schools Partnership, 2016; European Commission, 2016; EQF Reference Project, 2015).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Habermas’s contested approach in evidencing interventions through scientific inquiry indicates that developing technical power should follow a positivist stance (</a:t>
            </a:r>
            <a:r>
              <a:rPr lang="en-GB" sz="1200" kern="1200" dirty="0" err="1">
                <a:solidFill>
                  <a:schemeClr val="tx1"/>
                </a:solidFill>
                <a:effectLst/>
                <a:latin typeface="+mn-lt"/>
                <a:ea typeface="+mn-ea"/>
                <a:cs typeface="+mn-cs"/>
              </a:rPr>
              <a:t>Baynes</a:t>
            </a:r>
            <a:r>
              <a:rPr lang="en-GB" sz="1200" kern="1200" dirty="0">
                <a:solidFill>
                  <a:schemeClr val="tx1"/>
                </a:solidFill>
                <a:effectLst/>
                <a:latin typeface="+mn-lt"/>
                <a:ea typeface="+mn-ea"/>
                <a:cs typeface="+mn-cs"/>
              </a:rPr>
              <a:t>, 2016, p. 28). Conversely, we know from modern social theories that learning ICT is not exclusively studying objects, facts, and laws. On the contrary, it involves the human aspect, which intensifies the complexity of learning. In a trading zone (Fincher &amp; Petre, 2005, p. 32) between Habermas and </a:t>
            </a:r>
            <a:r>
              <a:rPr lang="en-GB" sz="1200" kern="1200" dirty="0" err="1">
                <a:solidFill>
                  <a:schemeClr val="tx1"/>
                </a:solidFill>
                <a:effectLst/>
                <a:latin typeface="+mn-lt"/>
                <a:ea typeface="+mn-ea"/>
                <a:cs typeface="+mn-cs"/>
              </a:rPr>
              <a:t>Lenhardt</a:t>
            </a:r>
            <a:r>
              <a:rPr lang="en-GB" sz="1200" kern="1200" dirty="0">
                <a:solidFill>
                  <a:schemeClr val="tx1"/>
                </a:solidFill>
                <a:effectLst/>
                <a:latin typeface="+mn-lt"/>
                <a:ea typeface="+mn-ea"/>
                <a:cs typeface="+mn-cs"/>
              </a:rPr>
              <a:t> (1973) theory and the postmodernists, there has been an ongoing debate about the validity of each approach.</a:t>
            </a:r>
            <a:endParaRPr lang="en-US"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Nevertheless, the debate, whether learning is deductive or inductive, did not stop Habermas from developing a connection between personal and social motives (</a:t>
            </a:r>
            <a:r>
              <a:rPr lang="en-GB" sz="1200" kern="1200" dirty="0" err="1">
                <a:solidFill>
                  <a:schemeClr val="tx1"/>
                </a:solidFill>
                <a:effectLst/>
                <a:latin typeface="+mn-lt"/>
                <a:ea typeface="+mn-ea"/>
                <a:cs typeface="+mn-cs"/>
              </a:rPr>
              <a:t>Baynes</a:t>
            </a:r>
            <a:r>
              <a:rPr lang="en-GB" sz="1200" kern="1200" dirty="0">
                <a:solidFill>
                  <a:schemeClr val="tx1"/>
                </a:solidFill>
                <a:effectLst/>
                <a:latin typeface="+mn-lt"/>
                <a:ea typeface="+mn-ea"/>
                <a:cs typeface="+mn-cs"/>
              </a:rPr>
              <a:t>, 2016, p. 47). The new “Communicative Action” theory alludes to social interaction between people based on shared grounds and norms in an attempt to reach a mutual understanding. Claim to truth, normative rightness, and authenticity are considered drivers of communications. The primary difference between the two theories is that “Cognitive Interest” suggests that learning is intrinsic while the “Communicative Action” implies that interaction within a community of practice stimulates learning.</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Drawing on those underlying constructs in Habermas’ epistemological and social theories, I choose the “Conversational Framework” (1999; 2001; 2008 ) as it focuses on learning ICT in HEI. The Framework formulates a logical structure that depicts the minimum components necessary for learning ICT.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agrees with Habermas that learners can achieve their goals through actions and congruent dialogue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2001). In reality, this model is generic and could fit HEI where tutors can establish a dialogue with students virtually or in person. However, this mediation concept might be challenging to apply in institutions with large numbers of students where it’s difficult to create a conversation or for learning individually; where one contests their ideas and concepts.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brief,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2001) describes the communication cycle between students and educators based on ideas, conceptions and beliefs to formalize grounds for learning. One further aspect of her framework is its application to learning with various computer technologies. However, it does not refer to CC, but it can be applied to encapsulate this research and give it boundaries. In the hope to explain what each party bring to the learning process, the framework assumes that students bring their conceptions, representations, individual epistemology to understand a particular topic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2001, p. 40).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Evidently, the learning environment facilitates experiential, hands-on iterations to reach the learning goal.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expanded her model to discuss levels of authority and their influence on preparing an adequate learning environment. Additionally, this framework exhibits the organizational influence in promoting the learning environment (</a:t>
            </a:r>
            <a:r>
              <a:rPr lang="en-GB" sz="1200" kern="1200" dirty="0" err="1">
                <a:solidFill>
                  <a:schemeClr val="tx1"/>
                </a:solidFill>
                <a:effectLst/>
                <a:latin typeface="+mn-lt"/>
                <a:ea typeface="+mn-ea"/>
                <a:cs typeface="+mn-cs"/>
              </a:rPr>
              <a:t>Laurillard</a:t>
            </a:r>
            <a:r>
              <a:rPr lang="en-GB" sz="1200" kern="1200" dirty="0">
                <a:solidFill>
                  <a:schemeClr val="tx1"/>
                </a:solidFill>
                <a:effectLst/>
                <a:latin typeface="+mn-lt"/>
                <a:ea typeface="+mn-ea"/>
                <a:cs typeface="+mn-cs"/>
              </a:rPr>
              <a:t>, 2001). Although her interpretation of how the model would fit different situations including home users it may not perfectly fit. This study relates to </a:t>
            </a:r>
            <a:r>
              <a:rPr lang="en-GB" sz="1200" kern="1200" dirty="0" err="1">
                <a:solidFill>
                  <a:schemeClr val="tx1"/>
                </a:solidFill>
                <a:effectLst/>
                <a:latin typeface="+mn-lt"/>
                <a:ea typeface="+mn-ea"/>
                <a:cs typeface="+mn-cs"/>
              </a:rPr>
              <a:t>Laurillard’s</a:t>
            </a:r>
            <a:r>
              <a:rPr lang="en-GB" sz="1200" kern="1200" dirty="0">
                <a:solidFill>
                  <a:schemeClr val="tx1"/>
                </a:solidFill>
                <a:effectLst/>
                <a:latin typeface="+mn-lt"/>
                <a:ea typeface="+mn-ea"/>
                <a:cs typeface="+mn-cs"/>
              </a:rPr>
              <a:t> framework by focusing on the two primary participants (educators and learners) with the goal of learning ICT subjects using CC environment.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8</a:t>
            </a:fld>
            <a:endParaRPr lang="en-US"/>
          </a:p>
        </p:txBody>
      </p:sp>
    </p:spTree>
    <p:extLst>
      <p:ext uri="{BB962C8B-B14F-4D97-AF65-F5344CB8AC3E}">
        <p14:creationId xmlns:p14="http://schemas.microsoft.com/office/powerpoint/2010/main" val="161878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Most importantly, HEIs have used SaaS for pedagogical activities such as classroom discussions, reflections </a:t>
            </a:r>
            <a:r>
              <a:rPr lang="en-US" sz="1200" kern="1200" dirty="0">
                <a:solidFill>
                  <a:schemeClr val="tx1"/>
                </a:solidFill>
                <a:effectLst/>
                <a:latin typeface="+mn-lt"/>
                <a:ea typeface="+mn-ea"/>
                <a:cs typeface="+mn-cs"/>
              </a:rPr>
              <a:t>(Denton, 2012; Lin, Wen, Jou, &amp; Wub, 2014)</a:t>
            </a:r>
            <a:r>
              <a:rPr lang="en-GB" sz="1200" kern="1200" dirty="0">
                <a:solidFill>
                  <a:schemeClr val="tx1"/>
                </a:solidFill>
                <a:effectLst/>
                <a:latin typeface="+mn-lt"/>
                <a:ea typeface="+mn-ea"/>
                <a:cs typeface="+mn-cs"/>
              </a:rPr>
              <a:t>. Academics have reported case studies on successful utilization of SaaS for student reflections and document management. However, they have experienced issues; to enumerate, bottlenecks in the data flow, lengthy setup process (account registration to access the software), additional time required to learn the Cloud-based software tools, and lacking the hands on skills.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Furthermore, technology providers have been provisioning SaaS in response to the demands of software licenses and ongoing upgrades (Denton, 2012; </a:t>
            </a:r>
            <a:r>
              <a:rPr lang="en-GB" sz="1200" kern="1200" dirty="0" err="1">
                <a:solidFill>
                  <a:schemeClr val="tx1"/>
                </a:solidFill>
                <a:effectLst/>
                <a:latin typeface="+mn-lt"/>
                <a:ea typeface="+mn-ea"/>
                <a:cs typeface="+mn-cs"/>
              </a:rPr>
              <a:t>Lakshminarayanan</a:t>
            </a:r>
            <a:r>
              <a:rPr lang="en-GB" sz="1200" kern="1200" dirty="0">
                <a:solidFill>
                  <a:schemeClr val="tx1"/>
                </a:solidFill>
                <a:effectLst/>
                <a:latin typeface="+mn-lt"/>
                <a:ea typeface="+mn-ea"/>
                <a:cs typeface="+mn-cs"/>
              </a:rPr>
              <a:t> et al., 2013). However, formally adopting some CC applications such as OneDrive (Microsoft (b), 2015), Dropbox (Dropbox, 2015), Google Drive (Google (b), 2015) created security concerns. Namely transferring sensitive data over the internet and relying on external parties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Murah</a:t>
            </a:r>
            <a:r>
              <a:rPr lang="en-US" sz="1200" kern="1200" dirty="0">
                <a:solidFill>
                  <a:schemeClr val="tx1"/>
                </a:solidFill>
                <a:effectLst/>
                <a:latin typeface="+mn-lt"/>
                <a:ea typeface="+mn-ea"/>
                <a:cs typeface="+mn-cs"/>
              </a:rPr>
              <a:t>, 2012 ; </a:t>
            </a:r>
            <a:r>
              <a:rPr lang="en-US" sz="1200" kern="1200" dirty="0" err="1">
                <a:solidFill>
                  <a:schemeClr val="tx1"/>
                </a:solidFill>
                <a:effectLst/>
                <a:latin typeface="+mn-lt"/>
                <a:ea typeface="+mn-ea"/>
                <a:cs typeface="+mn-cs"/>
              </a:rPr>
              <a:t>Arpaci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Kilicer</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Bardakci</a:t>
            </a:r>
            <a:r>
              <a:rPr lang="en-US" sz="1200" kern="1200" dirty="0">
                <a:solidFill>
                  <a:schemeClr val="tx1"/>
                </a:solidFill>
                <a:effectLst/>
                <a:latin typeface="+mn-lt"/>
                <a:ea typeface="+mn-ea"/>
                <a:cs typeface="+mn-cs"/>
              </a:rPr>
              <a:t>, 2015; Saadatdoost, Sim, </a:t>
            </a:r>
            <a:r>
              <a:rPr lang="en-US" sz="1200" kern="1200" dirty="0" err="1">
                <a:solidFill>
                  <a:schemeClr val="tx1"/>
                </a:solidFill>
                <a:effectLst/>
                <a:latin typeface="+mn-lt"/>
                <a:ea typeface="+mn-ea"/>
                <a:cs typeface="+mn-cs"/>
              </a:rPr>
              <a:t>Jafarkarimi</a:t>
            </a:r>
            <a:r>
              <a:rPr lang="en-US" sz="1200" kern="1200" dirty="0">
                <a:solidFill>
                  <a:schemeClr val="tx1"/>
                </a:solidFill>
                <a:effectLst/>
                <a:latin typeface="+mn-lt"/>
                <a:ea typeface="+mn-ea"/>
                <a:cs typeface="+mn-cs"/>
              </a:rPr>
              <a:t>, &amp; Saadatdoost, 2015)</a:t>
            </a:r>
            <a:r>
              <a:rPr lang="en-GB" sz="1200" kern="1200" dirty="0">
                <a:solidFill>
                  <a:schemeClr val="tx1"/>
                </a:solidFill>
                <a:effectLst/>
                <a:latin typeface="+mn-lt"/>
                <a:ea typeface="+mn-ea"/>
                <a:cs typeface="+mn-cs"/>
              </a:rPr>
              <a:t>. Nevertheless, this did not impede academic institutions from espousing e-learning systems such as Moodle (2015) and Blackboard (2015) to manage their courses. On the contrary, the value of these systems outweigh the security concerns </a:t>
            </a:r>
            <a:r>
              <a:rPr lang="en-US" sz="1200" kern="1200" dirty="0">
                <a:solidFill>
                  <a:schemeClr val="tx1"/>
                </a:solidFill>
                <a:effectLst/>
                <a:latin typeface="+mn-lt"/>
                <a:ea typeface="+mn-ea"/>
                <a:cs typeface="+mn-cs"/>
              </a:rPr>
              <a:t>(Weber, 2011)</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10</a:t>
            </a:fld>
            <a:endParaRPr lang="en-US"/>
          </a:p>
        </p:txBody>
      </p:sp>
    </p:spTree>
    <p:extLst>
      <p:ext uri="{BB962C8B-B14F-4D97-AF65-F5344CB8AC3E}">
        <p14:creationId xmlns:p14="http://schemas.microsoft.com/office/powerpoint/2010/main" val="2040239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second model is PaaS, a middle abstraction layer, that provides a software stack and ready architecture for web and mobile programmers (Martin &amp; Cendrowski, 2014). PaaS is intended to free developers from the complexity of managing, administrating and the cost of acquiring physical computer equipment (Koch et al., 2015; </a:t>
            </a:r>
            <a:r>
              <a:rPr lang="en-GB" sz="1200" kern="1200" dirty="0" err="1">
                <a:solidFill>
                  <a:schemeClr val="tx1"/>
                </a:solidFill>
                <a:effectLst/>
                <a:latin typeface="+mn-lt"/>
                <a:ea typeface="+mn-ea"/>
                <a:cs typeface="+mn-cs"/>
              </a:rPr>
              <a:t>Murah</a:t>
            </a:r>
            <a:r>
              <a:rPr lang="en-GB" sz="1200" kern="1200" dirty="0">
                <a:solidFill>
                  <a:schemeClr val="tx1"/>
                </a:solidFill>
                <a:effectLst/>
                <a:latin typeface="+mn-lt"/>
                <a:ea typeface="+mn-ea"/>
                <a:cs typeface="+mn-cs"/>
              </a:rPr>
              <a:t>, 2012). Furthermore, the open source tool software readily available on the CC expands the students’ horizons beyond the curriculum content. However, there is little know about how effective is using PaaS inside the classroom. For example, Vaquero’s (2011) empirical study found that PaaS can be utilized by students learning ICT and other courses involving software development. However, his study did not evaluate how effective CC is in a computer lab.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11</a:t>
            </a:fld>
            <a:endParaRPr lang="en-US"/>
          </a:p>
        </p:txBody>
      </p:sp>
    </p:spTree>
    <p:extLst>
      <p:ext uri="{BB962C8B-B14F-4D97-AF65-F5344CB8AC3E}">
        <p14:creationId xmlns:p14="http://schemas.microsoft.com/office/powerpoint/2010/main" val="132086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third model is IaaS or the physical layer “hypothetically”, as the user does not see the tangible hardware. According to Stuart et al. IaaS is considered; the foundation of the previous two service models and, therefore, deserves a thorough evaluation (Ward &amp; Barker, 2013). IaaS enables systems administrators and users to deploy and configure computing machines, storage, network (routers and connectivity) and utilities (monitoring and security tools) (Martin &amp; Cendrowski, 2014). Besides, IaaS providers provision services with the capability of virtualization (software that acts like hardware) on servers (high performing computer machines) located in different data </a:t>
            </a: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 around the world (Martin &amp; Cendrowski,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IaaS model has been applied by academic institutions to provide ICT from virtual computing labs (VCL) (</a:t>
            </a:r>
            <a:r>
              <a:rPr lang="en-GB" sz="1200" kern="1200" dirty="0" err="1">
                <a:solidFill>
                  <a:schemeClr val="tx1"/>
                </a:solidFill>
                <a:effectLst/>
                <a:latin typeface="+mn-lt"/>
                <a:ea typeface="+mn-ea"/>
                <a:cs typeface="+mn-cs"/>
              </a:rPr>
              <a:t>Khmelevsky</a:t>
            </a:r>
            <a:r>
              <a:rPr lang="en-GB" sz="1200" kern="1200" dirty="0">
                <a:solidFill>
                  <a:schemeClr val="tx1"/>
                </a:solidFill>
                <a:effectLst/>
                <a:latin typeface="+mn-lt"/>
                <a:ea typeface="+mn-ea"/>
                <a:cs typeface="+mn-cs"/>
              </a:rPr>
              <a:t> &amp; Voytenko, 2010; Schaffer, et al., 2009; Chandra &amp; Malaya, 2012; Klug &amp; Bai, 2015); in which administrators provision computers and software to academic staff and students via a web browser. The most powerful aspect of this model is that students and educators use graphical interfaces to access virtual computer machines which they require for learning or experimenting </a:t>
            </a:r>
            <a:r>
              <a:rPr lang="en-GB" sz="1200" kern="1200" dirty="0" err="1">
                <a:solidFill>
                  <a:schemeClr val="tx1"/>
                </a:solidFill>
                <a:effectLst/>
                <a:latin typeface="+mn-lt"/>
                <a:ea typeface="+mn-ea"/>
                <a:cs typeface="+mn-cs"/>
              </a:rPr>
              <a:t>ICTscenarios</a:t>
            </a:r>
            <a:r>
              <a:rPr lang="en-GB" sz="1200" kern="1200" dirty="0">
                <a:solidFill>
                  <a:schemeClr val="tx1"/>
                </a:solidFill>
                <a:effectLst/>
                <a:latin typeface="+mn-lt"/>
                <a:ea typeface="+mn-ea"/>
                <a:cs typeface="+mn-cs"/>
              </a:rPr>
              <a:t>. In four case studies </a:t>
            </a:r>
            <a:r>
              <a:rPr lang="en-US" sz="1200" kern="1200" dirty="0">
                <a:solidFill>
                  <a:schemeClr val="tx1"/>
                </a:solidFill>
                <a:effectLst/>
                <a:latin typeface="+mn-lt"/>
                <a:ea typeface="+mn-ea"/>
                <a:cs typeface="+mn-cs"/>
              </a:rPr>
              <a:t>(Vaquero, 2011; Chen, et al., 2012)</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(Mew, 2015 )</a:t>
            </a:r>
            <a:r>
              <a:rPr lang="en-GB" sz="1200" kern="1200" dirty="0">
                <a:solidFill>
                  <a:schemeClr val="tx1"/>
                </a:solidFill>
                <a:effectLst/>
                <a:latin typeface="+mn-lt"/>
                <a:ea typeface="+mn-ea"/>
                <a:cs typeface="+mn-cs"/>
              </a:rPr>
              <a:t> reviewed for this paper ICT educators have integrated IaaS for teaching ICT in their curriculum.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05A91B-6D48-49C5-B21A-E1A5E51B6594}" type="slidenum">
              <a:rPr lang="en-US" smtClean="0"/>
              <a:t>12</a:t>
            </a:fld>
            <a:endParaRPr lang="en-US"/>
          </a:p>
        </p:txBody>
      </p:sp>
    </p:spTree>
    <p:extLst>
      <p:ext uri="{BB962C8B-B14F-4D97-AF65-F5344CB8AC3E}">
        <p14:creationId xmlns:p14="http://schemas.microsoft.com/office/powerpoint/2010/main" val="156471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2F1B82-DCA4-412D-870B-473FCD1393B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33739-B7B0-4422-92DE-B9FF30FC06B6}" type="slidenum">
              <a:rPr lang="en-US" smtClean="0"/>
              <a:t>‹#›</a:t>
            </a:fld>
            <a:endParaRPr lang="en-US"/>
          </a:p>
        </p:txBody>
      </p:sp>
    </p:spTree>
    <p:extLst>
      <p:ext uri="{BB962C8B-B14F-4D97-AF65-F5344CB8AC3E}">
        <p14:creationId xmlns:p14="http://schemas.microsoft.com/office/powerpoint/2010/main" val="132744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F1B82-DCA4-412D-870B-473FCD1393B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33739-B7B0-4422-92DE-B9FF30FC06B6}" type="slidenum">
              <a:rPr lang="en-US" smtClean="0"/>
              <a:t>‹#›</a:t>
            </a:fld>
            <a:endParaRPr lang="en-US"/>
          </a:p>
        </p:txBody>
      </p:sp>
    </p:spTree>
    <p:extLst>
      <p:ext uri="{BB962C8B-B14F-4D97-AF65-F5344CB8AC3E}">
        <p14:creationId xmlns:p14="http://schemas.microsoft.com/office/powerpoint/2010/main" val="189766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F1B82-DCA4-412D-870B-473FCD1393B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33739-B7B0-4422-92DE-B9FF30FC06B6}" type="slidenum">
              <a:rPr lang="en-US" smtClean="0"/>
              <a:t>‹#›</a:t>
            </a:fld>
            <a:endParaRPr lang="en-US"/>
          </a:p>
        </p:txBody>
      </p:sp>
    </p:spTree>
    <p:extLst>
      <p:ext uri="{BB962C8B-B14F-4D97-AF65-F5344CB8AC3E}">
        <p14:creationId xmlns:p14="http://schemas.microsoft.com/office/powerpoint/2010/main" val="286851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F1B82-DCA4-412D-870B-473FCD1393B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33739-B7B0-4422-92DE-B9FF30FC06B6}" type="slidenum">
              <a:rPr lang="en-US" smtClean="0"/>
              <a:t>‹#›</a:t>
            </a:fld>
            <a:endParaRPr lang="en-US"/>
          </a:p>
        </p:txBody>
      </p:sp>
    </p:spTree>
    <p:extLst>
      <p:ext uri="{BB962C8B-B14F-4D97-AF65-F5344CB8AC3E}">
        <p14:creationId xmlns:p14="http://schemas.microsoft.com/office/powerpoint/2010/main" val="43760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2F1B82-DCA4-412D-870B-473FCD1393B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33739-B7B0-4422-92DE-B9FF30FC06B6}" type="slidenum">
              <a:rPr lang="en-US" smtClean="0"/>
              <a:t>‹#›</a:t>
            </a:fld>
            <a:endParaRPr lang="en-US"/>
          </a:p>
        </p:txBody>
      </p:sp>
    </p:spTree>
    <p:extLst>
      <p:ext uri="{BB962C8B-B14F-4D97-AF65-F5344CB8AC3E}">
        <p14:creationId xmlns:p14="http://schemas.microsoft.com/office/powerpoint/2010/main" val="367797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2F1B82-DCA4-412D-870B-473FCD1393B4}"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33739-B7B0-4422-92DE-B9FF30FC06B6}" type="slidenum">
              <a:rPr lang="en-US" smtClean="0"/>
              <a:t>‹#›</a:t>
            </a:fld>
            <a:endParaRPr lang="en-US"/>
          </a:p>
        </p:txBody>
      </p:sp>
    </p:spTree>
    <p:extLst>
      <p:ext uri="{BB962C8B-B14F-4D97-AF65-F5344CB8AC3E}">
        <p14:creationId xmlns:p14="http://schemas.microsoft.com/office/powerpoint/2010/main" val="425042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2F1B82-DCA4-412D-870B-473FCD1393B4}"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33739-B7B0-4422-92DE-B9FF30FC06B6}" type="slidenum">
              <a:rPr lang="en-US" smtClean="0"/>
              <a:t>‹#›</a:t>
            </a:fld>
            <a:endParaRPr lang="en-US"/>
          </a:p>
        </p:txBody>
      </p:sp>
    </p:spTree>
    <p:extLst>
      <p:ext uri="{BB962C8B-B14F-4D97-AF65-F5344CB8AC3E}">
        <p14:creationId xmlns:p14="http://schemas.microsoft.com/office/powerpoint/2010/main" val="344544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2F1B82-DCA4-412D-870B-473FCD1393B4}"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33739-B7B0-4422-92DE-B9FF30FC06B6}" type="slidenum">
              <a:rPr lang="en-US" smtClean="0"/>
              <a:t>‹#›</a:t>
            </a:fld>
            <a:endParaRPr lang="en-US"/>
          </a:p>
        </p:txBody>
      </p:sp>
    </p:spTree>
    <p:extLst>
      <p:ext uri="{BB962C8B-B14F-4D97-AF65-F5344CB8AC3E}">
        <p14:creationId xmlns:p14="http://schemas.microsoft.com/office/powerpoint/2010/main" val="247740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F1B82-DCA4-412D-870B-473FCD1393B4}"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33739-B7B0-4422-92DE-B9FF30FC06B6}" type="slidenum">
              <a:rPr lang="en-US" smtClean="0"/>
              <a:t>‹#›</a:t>
            </a:fld>
            <a:endParaRPr lang="en-US"/>
          </a:p>
        </p:txBody>
      </p:sp>
    </p:spTree>
    <p:extLst>
      <p:ext uri="{BB962C8B-B14F-4D97-AF65-F5344CB8AC3E}">
        <p14:creationId xmlns:p14="http://schemas.microsoft.com/office/powerpoint/2010/main" val="40769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2F1B82-DCA4-412D-870B-473FCD1393B4}"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33739-B7B0-4422-92DE-B9FF30FC06B6}" type="slidenum">
              <a:rPr lang="en-US" smtClean="0"/>
              <a:t>‹#›</a:t>
            </a:fld>
            <a:endParaRPr lang="en-US"/>
          </a:p>
        </p:txBody>
      </p:sp>
    </p:spTree>
    <p:extLst>
      <p:ext uri="{BB962C8B-B14F-4D97-AF65-F5344CB8AC3E}">
        <p14:creationId xmlns:p14="http://schemas.microsoft.com/office/powerpoint/2010/main" val="22224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2F1B82-DCA4-412D-870B-473FCD1393B4}"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33739-B7B0-4422-92DE-B9FF30FC06B6}" type="slidenum">
              <a:rPr lang="en-US" smtClean="0"/>
              <a:t>‹#›</a:t>
            </a:fld>
            <a:endParaRPr lang="en-US"/>
          </a:p>
        </p:txBody>
      </p:sp>
    </p:spTree>
    <p:extLst>
      <p:ext uri="{BB962C8B-B14F-4D97-AF65-F5344CB8AC3E}">
        <p14:creationId xmlns:p14="http://schemas.microsoft.com/office/powerpoint/2010/main" val="81208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F1B82-DCA4-412D-870B-473FCD1393B4}" type="datetimeFigureOut">
              <a:rPr lang="en-US" smtClean="0"/>
              <a:t>10/25/2016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33739-B7B0-4422-92DE-B9FF30FC06B6}" type="slidenum">
              <a:rPr lang="en-US" smtClean="0"/>
              <a:t>‹#›</a:t>
            </a:fld>
            <a:endParaRPr lang="en-US"/>
          </a:p>
        </p:txBody>
      </p:sp>
    </p:spTree>
    <p:extLst>
      <p:ext uri="{BB962C8B-B14F-4D97-AF65-F5344CB8AC3E}">
        <p14:creationId xmlns:p14="http://schemas.microsoft.com/office/powerpoint/2010/main" val="235551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jp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jp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g"/><Relationship Id="rId7" Type="http://schemas.openxmlformats.org/officeDocument/2006/relationships/hyperlink" Target="http://www.finance.gov.au/sites/default/files/Australian%20Government%20Cloud%20Computing%20Policy%20Version%202.1_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ur-lex.europa.eu/LexUriServ/LexUriServ.do?uri=COM:2012:0529:FIN:EN:PDF" TargetMode="External"/><Relationship Id="rId5" Type="http://schemas.openxmlformats.org/officeDocument/2006/relationships/hyperlink" Target="https://www.whitehouse.gov/sites/default/files/omb/assets/egov_docs/federal-cloud-computing-strategy.pdf"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udNoL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9474">
            <a:off x="-1101263" y="-620478"/>
            <a:ext cx="3809678" cy="5030518"/>
          </a:xfrm>
          <a:prstGeom prst="rect">
            <a:avLst/>
          </a:prstGeom>
        </p:spPr>
      </p:pic>
      <p:sp>
        <p:nvSpPr>
          <p:cNvPr id="2" name="Title 1"/>
          <p:cNvSpPr>
            <a:spLocks noGrp="1"/>
          </p:cNvSpPr>
          <p:nvPr>
            <p:ph type="ctrTitle"/>
          </p:nvPr>
        </p:nvSpPr>
        <p:spPr/>
        <p:txBody>
          <a:bodyPr/>
          <a:lstStyle/>
          <a:p>
            <a:r>
              <a:rPr lang="en-US" dirty="0"/>
              <a:t>The Shift to Cloud Computing in Higher Education</a:t>
            </a:r>
          </a:p>
        </p:txBody>
      </p:sp>
      <p:sp>
        <p:nvSpPr>
          <p:cNvPr id="5" name="Subtitle 4"/>
          <p:cNvSpPr>
            <a:spLocks noGrp="1"/>
          </p:cNvSpPr>
          <p:nvPr>
            <p:ph type="subTitle" idx="1"/>
          </p:nvPr>
        </p:nvSpPr>
        <p:spPr>
          <a:xfrm>
            <a:off x="685800" y="3886200"/>
            <a:ext cx="7772400" cy="2057400"/>
          </a:xfrm>
        </p:spPr>
        <p:txBody>
          <a:bodyPr>
            <a:normAutofit/>
          </a:bodyPr>
          <a:lstStyle/>
          <a:p>
            <a:r>
              <a:rPr lang="en-US" sz="3600" dirty="0"/>
              <a:t>2016 Arab ICT Forum</a:t>
            </a:r>
          </a:p>
          <a:p>
            <a:r>
              <a:rPr lang="en-US" sz="2800" dirty="0"/>
              <a:t>Raghda Zahran</a:t>
            </a:r>
          </a:p>
          <a:p>
            <a:r>
              <a:rPr lang="en-US" sz="1600" dirty="0"/>
              <a:t>MSc. Information Security, MA Education, PMP</a:t>
            </a:r>
          </a:p>
          <a:p>
            <a:r>
              <a:rPr lang="en-US" sz="1600" dirty="0"/>
              <a:t>BICT </a:t>
            </a:r>
            <a:r>
              <a:rPr lang="en-US" sz="1600" dirty="0" err="1"/>
              <a:t>Programme</a:t>
            </a:r>
            <a:r>
              <a:rPr lang="en-US" sz="1600" dirty="0"/>
              <a:t> Manager, Bahrain Polytechnic</a:t>
            </a:r>
          </a:p>
        </p:txBody>
      </p:sp>
      <p:pic>
        <p:nvPicPr>
          <p:cNvPr id="32" name="Picture 31" descr="Bahrain-Polytechnic-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5029200"/>
            <a:ext cx="1403810" cy="1689100"/>
          </a:xfrm>
          <a:prstGeom prst="rect">
            <a:avLst/>
          </a:prstGeom>
        </p:spPr>
      </p:pic>
    </p:spTree>
    <p:extLst>
      <p:ext uri="{BB962C8B-B14F-4D97-AF65-F5344CB8AC3E}">
        <p14:creationId xmlns:p14="http://schemas.microsoft.com/office/powerpoint/2010/main" val="1771929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4356">
            <a:off x="-3463936" y="-2790089"/>
            <a:ext cx="5384678" cy="7620000"/>
          </a:xfrm>
          <a:prstGeom prst="rect">
            <a:avLst/>
          </a:prstGeom>
        </p:spPr>
      </p:pic>
      <p:sp>
        <p:nvSpPr>
          <p:cNvPr id="5" name="Title 4"/>
          <p:cNvSpPr>
            <a:spLocks noGrp="1"/>
          </p:cNvSpPr>
          <p:nvPr>
            <p:ph type="title"/>
          </p:nvPr>
        </p:nvSpPr>
        <p:spPr>
          <a:xfrm>
            <a:off x="1447800" y="274638"/>
            <a:ext cx="7239000" cy="1143000"/>
          </a:xfrm>
        </p:spPr>
        <p:txBody>
          <a:bodyPr/>
          <a:lstStyle/>
          <a:p>
            <a:pPr algn="l"/>
            <a:r>
              <a:rPr lang="en-US" dirty="0"/>
              <a:t>Model 1</a:t>
            </a:r>
          </a:p>
        </p:txBody>
      </p:sp>
      <p:sp>
        <p:nvSpPr>
          <p:cNvPr id="6" name="Content Placeholder 5"/>
          <p:cNvSpPr>
            <a:spLocks noGrp="1"/>
          </p:cNvSpPr>
          <p:nvPr>
            <p:ph idx="1"/>
          </p:nvPr>
        </p:nvSpPr>
        <p:spPr>
          <a:xfrm>
            <a:off x="685800" y="4191000"/>
            <a:ext cx="4876800" cy="1981200"/>
          </a:xfrm>
        </p:spPr>
        <p:txBody>
          <a:bodyPr>
            <a:normAutofit/>
          </a:bodyPr>
          <a:lstStyle/>
          <a:p>
            <a:pPr marL="0" indent="0">
              <a:buNone/>
            </a:pPr>
            <a:r>
              <a:rPr lang="en-GB" dirty="0"/>
              <a:t>The highest level abstraction layer</a:t>
            </a:r>
            <a:r>
              <a:rPr lang="en-GB" baseline="30000" dirty="0"/>
              <a:t>2</a:t>
            </a:r>
            <a:r>
              <a:rPr lang="en-GB" dirty="0"/>
              <a:t> is the most prevalent service</a:t>
            </a:r>
            <a:r>
              <a:rPr lang="en-GB" baseline="30000" dirty="0"/>
              <a:t>3</a:t>
            </a:r>
            <a:r>
              <a:rPr lang="en-GB" dirty="0"/>
              <a:t>.</a:t>
            </a:r>
          </a:p>
        </p:txBody>
      </p:sp>
      <p:sp>
        <p:nvSpPr>
          <p:cNvPr id="10" name="Rectangle 9"/>
          <p:cNvSpPr/>
          <p:nvPr/>
        </p:nvSpPr>
        <p:spPr>
          <a:xfrm>
            <a:off x="0" y="6111962"/>
            <a:ext cx="7391400" cy="577081"/>
          </a:xfrm>
          <a:prstGeom prst="rect">
            <a:avLst/>
          </a:prstGeom>
          <a:ln>
            <a:noFill/>
          </a:ln>
        </p:spPr>
        <p:txBody>
          <a:bodyPr wrap="square">
            <a:spAutoFit/>
          </a:bodyPr>
          <a:lstStyle/>
          <a:p>
            <a:pPr marL="58738">
              <a:lnSpc>
                <a:spcPct val="150000"/>
              </a:lnSpc>
              <a:spcAft>
                <a:spcPts val="0"/>
              </a:spcAft>
            </a:pPr>
            <a:r>
              <a:rPr lang="en-GB" sz="1050" dirty="0">
                <a:solidFill>
                  <a:schemeClr val="bg1">
                    <a:lumMod val="50000"/>
                  </a:schemeClr>
                </a:solidFill>
                <a:latin typeface="Arial" panose="020B0604020202020204" pitchFamily="34" charset="0"/>
                <a:ea typeface="Times New Roman" panose="02020603050405020304" pitchFamily="18" charset="0"/>
              </a:rPr>
              <a:t>2 (Mell &amp; </a:t>
            </a:r>
            <a:r>
              <a:rPr lang="en-GB" sz="1050" dirty="0" err="1">
                <a:solidFill>
                  <a:schemeClr val="bg1">
                    <a:lumMod val="50000"/>
                  </a:schemeClr>
                </a:solidFill>
                <a:latin typeface="Arial" panose="020B0604020202020204" pitchFamily="34" charset="0"/>
                <a:ea typeface="Times New Roman" panose="02020603050405020304" pitchFamily="18" charset="0"/>
              </a:rPr>
              <a:t>Grance</a:t>
            </a:r>
            <a:r>
              <a:rPr lang="en-GB" sz="1050" dirty="0">
                <a:solidFill>
                  <a:schemeClr val="bg1">
                    <a:lumMod val="50000"/>
                  </a:schemeClr>
                </a:solidFill>
                <a:latin typeface="Arial" panose="020B0604020202020204" pitchFamily="34" charset="0"/>
                <a:ea typeface="Times New Roman" panose="02020603050405020304" pitchFamily="18" charset="0"/>
              </a:rPr>
              <a:t>, 2012)</a:t>
            </a:r>
          </a:p>
          <a:p>
            <a:pPr marL="58738">
              <a:lnSpc>
                <a:spcPct val="150000"/>
              </a:lnSpc>
              <a:spcAft>
                <a:spcPts val="0"/>
              </a:spcAft>
            </a:pPr>
            <a:r>
              <a:rPr lang="en-GB" sz="1050" dirty="0">
                <a:solidFill>
                  <a:schemeClr val="bg1">
                    <a:lumMod val="50000"/>
                  </a:schemeClr>
                </a:solidFill>
                <a:latin typeface="Arial" panose="020B0604020202020204" pitchFamily="34" charset="0"/>
                <a:ea typeface="Times New Roman" panose="02020603050405020304" pitchFamily="18" charset="0"/>
              </a:rPr>
              <a:t>3 (Denton, 2012; Thomas, 2010; Lim, </a:t>
            </a:r>
            <a:r>
              <a:rPr lang="en-GB" sz="1050" dirty="0" err="1">
                <a:solidFill>
                  <a:schemeClr val="bg1">
                    <a:lumMod val="50000"/>
                  </a:schemeClr>
                </a:solidFill>
                <a:latin typeface="Arial" panose="020B0604020202020204" pitchFamily="34" charset="0"/>
                <a:ea typeface="Times New Roman" panose="02020603050405020304" pitchFamily="18" charset="0"/>
              </a:rPr>
              <a:t>Graonlund</a:t>
            </a:r>
            <a:r>
              <a:rPr lang="en-GB" sz="1050" dirty="0">
                <a:solidFill>
                  <a:schemeClr val="bg1">
                    <a:lumMod val="50000"/>
                  </a:schemeClr>
                </a:solidFill>
                <a:latin typeface="Arial" panose="020B0604020202020204" pitchFamily="34" charset="0"/>
                <a:ea typeface="Times New Roman" panose="02020603050405020304" pitchFamily="18" charset="0"/>
              </a:rPr>
              <a:t>, &amp; Andersson, 2015; Lin, Wen, Jou, &amp; Wub, 2014; Thomas, 2010)</a:t>
            </a:r>
            <a:endParaRPr lang="en-US" sz="1050" dirty="0">
              <a:solidFill>
                <a:schemeClr val="bg1">
                  <a:lumMod val="50000"/>
                </a:schemeClr>
              </a:solidFill>
              <a:latin typeface="Arial" panose="020B0604020202020204" pitchFamily="34" charset="0"/>
              <a:ea typeface="Times New Roman" panose="02020603050405020304" pitchFamily="18" charset="0"/>
            </a:endParaRPr>
          </a:p>
        </p:txBody>
      </p:sp>
      <p:grpSp>
        <p:nvGrpSpPr>
          <p:cNvPr id="13" name="Group 12"/>
          <p:cNvGrpSpPr/>
          <p:nvPr/>
        </p:nvGrpSpPr>
        <p:grpSpPr>
          <a:xfrm>
            <a:off x="1295400" y="1905000"/>
            <a:ext cx="1981200" cy="1967204"/>
            <a:chOff x="2666999" y="3048000"/>
            <a:chExt cx="1765069" cy="1752600"/>
          </a:xfrm>
        </p:grpSpPr>
        <p:sp>
          <p:nvSpPr>
            <p:cNvPr id="14" name="Oval 13"/>
            <p:cNvSpPr/>
            <p:nvPr/>
          </p:nvSpPr>
          <p:spPr>
            <a:xfrm>
              <a:off x="2666999" y="3048000"/>
              <a:ext cx="1752600" cy="1752600"/>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666999" y="3657600"/>
              <a:ext cx="1765069" cy="411302"/>
            </a:xfrm>
            <a:prstGeom prst="rect">
              <a:avLst/>
            </a:prstGeom>
            <a:noFill/>
          </p:spPr>
          <p:txBody>
            <a:bodyPr wrap="square">
              <a:spAutoFit/>
            </a:bodyPr>
            <a:lstStyle/>
            <a:p>
              <a:pPr algn="ctr"/>
              <a:r>
                <a:rPr lang="en-GB" sz="2400" b="1" dirty="0" err="1"/>
                <a:t>SaaS</a:t>
              </a:r>
              <a:endParaRPr lang="en-GB" sz="2400" b="1" dirty="0"/>
            </a:p>
          </p:txBody>
        </p:sp>
      </p:grpSp>
      <p:grpSp>
        <p:nvGrpSpPr>
          <p:cNvPr id="40" name="Group 39"/>
          <p:cNvGrpSpPr/>
          <p:nvPr/>
        </p:nvGrpSpPr>
        <p:grpSpPr>
          <a:xfrm>
            <a:off x="3262604" y="2438400"/>
            <a:ext cx="5500397" cy="1537996"/>
            <a:chOff x="3248608" y="2438400"/>
            <a:chExt cx="5500397" cy="1537996"/>
          </a:xfrm>
        </p:grpSpPr>
        <p:cxnSp>
          <p:nvCxnSpPr>
            <p:cNvPr id="35" name="Straight Connector 34"/>
            <p:cNvCxnSpPr>
              <a:stCxn id="14" idx="6"/>
              <a:endCxn id="20" idx="2"/>
            </p:cNvCxnSpPr>
            <p:nvPr/>
          </p:nvCxnSpPr>
          <p:spPr>
            <a:xfrm>
              <a:off x="3248608" y="2888602"/>
              <a:ext cx="3747797" cy="318796"/>
            </a:xfrm>
            <a:prstGeom prst="line">
              <a:avLst/>
            </a:prstGeom>
            <a:ln>
              <a:solidFill>
                <a:srgbClr val="14A5D6"/>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6767805" y="2438400"/>
              <a:ext cx="1981200" cy="1537996"/>
              <a:chOff x="5845232" y="1486592"/>
              <a:chExt cx="1765069" cy="1370215"/>
            </a:xfrm>
          </p:grpSpPr>
          <p:sp>
            <p:nvSpPr>
              <p:cNvPr id="20" name="Oval 19"/>
              <p:cNvSpPr/>
              <p:nvPr/>
            </p:nvSpPr>
            <p:spPr>
              <a:xfrm>
                <a:off x="6048894" y="1486592"/>
                <a:ext cx="1370215" cy="1370215"/>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5845232" y="1826027"/>
                <a:ext cx="1765069" cy="630662"/>
              </a:xfrm>
              <a:prstGeom prst="rect">
                <a:avLst/>
              </a:prstGeom>
              <a:noFill/>
            </p:spPr>
            <p:txBody>
              <a:bodyPr wrap="square">
                <a:spAutoFit/>
              </a:bodyPr>
              <a:lstStyle/>
              <a:p>
                <a:pPr marL="0" lvl="1" algn="ctr"/>
                <a:r>
                  <a:rPr lang="en-GB" sz="2000" dirty="0"/>
                  <a:t>classroom discussions</a:t>
                </a:r>
              </a:p>
            </p:txBody>
          </p:sp>
        </p:grpSp>
      </p:grpSp>
      <p:grpSp>
        <p:nvGrpSpPr>
          <p:cNvPr id="39" name="Group 38"/>
          <p:cNvGrpSpPr/>
          <p:nvPr/>
        </p:nvGrpSpPr>
        <p:grpSpPr>
          <a:xfrm>
            <a:off x="3262604" y="914401"/>
            <a:ext cx="3138195" cy="1974201"/>
            <a:chOff x="-1537996" y="3553409"/>
            <a:chExt cx="3138195" cy="1974201"/>
          </a:xfrm>
        </p:grpSpPr>
        <p:cxnSp>
          <p:nvCxnSpPr>
            <p:cNvPr id="33" name="Straight Connector 32"/>
            <p:cNvCxnSpPr>
              <a:stCxn id="14" idx="6"/>
              <a:endCxn id="26" idx="3"/>
            </p:cNvCxnSpPr>
            <p:nvPr/>
          </p:nvCxnSpPr>
          <p:spPr>
            <a:xfrm flipV="1">
              <a:off x="-1537996" y="4866171"/>
              <a:ext cx="1610830" cy="661439"/>
            </a:xfrm>
            <a:prstGeom prst="line">
              <a:avLst/>
            </a:prstGeom>
            <a:ln>
              <a:solidFill>
                <a:srgbClr val="14A5D6"/>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381001" y="3553409"/>
              <a:ext cx="1981200" cy="1537996"/>
              <a:chOff x="1988126" y="2479964"/>
              <a:chExt cx="1765069" cy="1370215"/>
            </a:xfrm>
          </p:grpSpPr>
          <p:sp>
            <p:nvSpPr>
              <p:cNvPr id="26" name="Oval 25"/>
              <p:cNvSpPr/>
              <p:nvPr/>
            </p:nvSpPr>
            <p:spPr>
              <a:xfrm>
                <a:off x="2191788" y="2479964"/>
                <a:ext cx="1370215" cy="1370215"/>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1988126" y="2887287"/>
                <a:ext cx="1765069" cy="630662"/>
              </a:xfrm>
              <a:prstGeom prst="rect">
                <a:avLst/>
              </a:prstGeom>
              <a:noFill/>
            </p:spPr>
            <p:txBody>
              <a:bodyPr wrap="square">
                <a:spAutoFit/>
              </a:bodyPr>
              <a:lstStyle/>
              <a:p>
                <a:pPr marL="0" lvl="1" algn="ctr"/>
                <a:r>
                  <a:rPr lang="en-GB" sz="2000" dirty="0"/>
                  <a:t>documents storage</a:t>
                </a:r>
              </a:p>
            </p:txBody>
          </p:sp>
        </p:grpSp>
      </p:grpSp>
      <p:grpSp>
        <p:nvGrpSpPr>
          <p:cNvPr id="41" name="Group 40"/>
          <p:cNvGrpSpPr/>
          <p:nvPr/>
        </p:nvGrpSpPr>
        <p:grpSpPr>
          <a:xfrm>
            <a:off x="3262604" y="2888602"/>
            <a:ext cx="3900196" cy="2687993"/>
            <a:chOff x="4620208" y="3034004"/>
            <a:chExt cx="3900196" cy="2687993"/>
          </a:xfrm>
        </p:grpSpPr>
        <p:cxnSp>
          <p:nvCxnSpPr>
            <p:cNvPr id="37" name="Straight Connector 36"/>
            <p:cNvCxnSpPr>
              <a:stCxn id="14" idx="6"/>
              <a:endCxn id="29" idx="1"/>
            </p:cNvCxnSpPr>
            <p:nvPr/>
          </p:nvCxnSpPr>
          <p:spPr>
            <a:xfrm>
              <a:off x="4620208" y="3034004"/>
              <a:ext cx="2372829" cy="1375231"/>
            </a:xfrm>
            <a:prstGeom prst="line">
              <a:avLst/>
            </a:prstGeom>
            <a:ln>
              <a:solidFill>
                <a:srgbClr val="14A5D6"/>
              </a:solidFill>
            </a:ln>
            <a:effectLst/>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6539204" y="4184001"/>
              <a:ext cx="1981200" cy="1537996"/>
              <a:chOff x="3129741" y="3041766"/>
              <a:chExt cx="1765069" cy="1370215"/>
            </a:xfrm>
          </p:grpSpPr>
          <p:sp>
            <p:nvSpPr>
              <p:cNvPr id="29" name="Oval 28"/>
              <p:cNvSpPr/>
              <p:nvPr/>
            </p:nvSpPr>
            <p:spPr>
              <a:xfrm>
                <a:off x="3333402" y="3041766"/>
                <a:ext cx="1370215" cy="1370215"/>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3129741" y="3516978"/>
                <a:ext cx="1765069" cy="356462"/>
              </a:xfrm>
              <a:prstGeom prst="rect">
                <a:avLst/>
              </a:prstGeom>
              <a:noFill/>
            </p:spPr>
            <p:txBody>
              <a:bodyPr wrap="square">
                <a:spAutoFit/>
              </a:bodyPr>
              <a:lstStyle/>
              <a:p>
                <a:pPr marL="0" lvl="1" algn="ctr"/>
                <a:r>
                  <a:rPr lang="en-GB" sz="2000" dirty="0"/>
                  <a:t>reflections</a:t>
                </a:r>
              </a:p>
            </p:txBody>
          </p:sp>
        </p:grpSp>
      </p:grpSp>
      <p:pic>
        <p:nvPicPr>
          <p:cNvPr id="71" name="Picture 70"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107863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trips(down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strips(down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4356">
            <a:off x="-3463936" y="-2790089"/>
            <a:ext cx="5384678" cy="7620000"/>
          </a:xfrm>
          <a:prstGeom prst="rect">
            <a:avLst/>
          </a:prstGeom>
        </p:spPr>
      </p:pic>
      <p:sp>
        <p:nvSpPr>
          <p:cNvPr id="5" name="Title 4"/>
          <p:cNvSpPr>
            <a:spLocks noGrp="1"/>
          </p:cNvSpPr>
          <p:nvPr>
            <p:ph type="title"/>
          </p:nvPr>
        </p:nvSpPr>
        <p:spPr>
          <a:xfrm>
            <a:off x="1447800" y="274638"/>
            <a:ext cx="7239000" cy="1143000"/>
          </a:xfrm>
        </p:spPr>
        <p:txBody>
          <a:bodyPr/>
          <a:lstStyle/>
          <a:p>
            <a:pPr algn="l"/>
            <a:r>
              <a:rPr lang="en-US" dirty="0"/>
              <a:t>Model 2</a:t>
            </a:r>
          </a:p>
        </p:txBody>
      </p:sp>
      <p:sp>
        <p:nvSpPr>
          <p:cNvPr id="6" name="Content Placeholder 5"/>
          <p:cNvSpPr>
            <a:spLocks noGrp="1"/>
          </p:cNvSpPr>
          <p:nvPr>
            <p:ph idx="1"/>
          </p:nvPr>
        </p:nvSpPr>
        <p:spPr>
          <a:xfrm>
            <a:off x="533400" y="4191000"/>
            <a:ext cx="8458200" cy="1905000"/>
          </a:xfrm>
        </p:spPr>
        <p:txBody>
          <a:bodyPr>
            <a:normAutofit fontScale="92500" lnSpcReduction="20000"/>
          </a:bodyPr>
          <a:lstStyle/>
          <a:p>
            <a:pPr marL="0" indent="0">
              <a:buNone/>
            </a:pPr>
            <a:r>
              <a:rPr lang="en-GB" dirty="0"/>
              <a:t>A middle abstraction layer, </a:t>
            </a:r>
          </a:p>
          <a:p>
            <a:pPr marL="0" indent="0">
              <a:buNone/>
            </a:pPr>
            <a:r>
              <a:rPr lang="en-GB" dirty="0"/>
              <a:t>that provides a software stack </a:t>
            </a:r>
          </a:p>
          <a:p>
            <a:pPr marL="0" indent="0">
              <a:buNone/>
            </a:pPr>
            <a:r>
              <a:rPr lang="en-GB" dirty="0"/>
              <a:t>and ready architecture for web </a:t>
            </a:r>
          </a:p>
          <a:p>
            <a:pPr marL="0" indent="0">
              <a:buNone/>
            </a:pPr>
            <a:r>
              <a:rPr lang="en-GB" dirty="0"/>
              <a:t>and mobile programmers</a:t>
            </a:r>
            <a:r>
              <a:rPr lang="en-GB" baseline="30000" dirty="0"/>
              <a:t>4</a:t>
            </a:r>
            <a:r>
              <a:rPr lang="en-GB" dirty="0"/>
              <a:t>.</a:t>
            </a:r>
          </a:p>
        </p:txBody>
      </p:sp>
      <p:sp>
        <p:nvSpPr>
          <p:cNvPr id="10" name="Rectangle 9"/>
          <p:cNvSpPr/>
          <p:nvPr/>
        </p:nvSpPr>
        <p:spPr>
          <a:xfrm>
            <a:off x="0" y="6111962"/>
            <a:ext cx="6705600" cy="515526"/>
          </a:xfrm>
          <a:prstGeom prst="rect">
            <a:avLst/>
          </a:prstGeom>
          <a:ln>
            <a:noFill/>
          </a:ln>
        </p:spPr>
        <p:txBody>
          <a:bodyPr wrap="square">
            <a:spAutoFit/>
          </a:bodyPr>
          <a:lstStyle/>
          <a:p>
            <a:pPr marL="58738">
              <a:lnSpc>
                <a:spcPct val="150000"/>
              </a:lnSpc>
              <a:spcAft>
                <a:spcPts val="0"/>
              </a:spcAft>
            </a:pPr>
            <a:endParaRPr lang="en-GB" sz="1100" baseline="30000" dirty="0">
              <a:solidFill>
                <a:srgbClr val="7F7F7F"/>
              </a:solidFill>
            </a:endParaRPr>
          </a:p>
          <a:p>
            <a:pPr marL="58738">
              <a:lnSpc>
                <a:spcPct val="150000"/>
              </a:lnSpc>
              <a:spcAft>
                <a:spcPts val="0"/>
              </a:spcAft>
            </a:pPr>
            <a:r>
              <a:rPr lang="en-GB" sz="1100" baseline="30000" dirty="0">
                <a:solidFill>
                  <a:srgbClr val="7F7F7F"/>
                </a:solidFill>
              </a:rPr>
              <a:t>4 </a:t>
            </a:r>
            <a:r>
              <a:rPr lang="en-GB" sz="1100" dirty="0">
                <a:solidFill>
                  <a:srgbClr val="7F7F7F"/>
                </a:solidFill>
              </a:rPr>
              <a:t>(Martin &amp; Cendrowski, 2014)</a:t>
            </a:r>
            <a:endParaRPr lang="en-US" sz="1100" dirty="0">
              <a:solidFill>
                <a:srgbClr val="7F7F7F"/>
              </a:solidFill>
              <a:latin typeface="Arial" panose="020B0604020202020204" pitchFamily="34" charset="0"/>
              <a:ea typeface="Times New Roman" panose="02020603050405020304" pitchFamily="18" charset="0"/>
            </a:endParaRPr>
          </a:p>
        </p:txBody>
      </p:sp>
      <p:grpSp>
        <p:nvGrpSpPr>
          <p:cNvPr id="13" name="Group 12"/>
          <p:cNvGrpSpPr/>
          <p:nvPr/>
        </p:nvGrpSpPr>
        <p:grpSpPr>
          <a:xfrm>
            <a:off x="1295400" y="1905000"/>
            <a:ext cx="1981200" cy="1967204"/>
            <a:chOff x="2666999" y="3048000"/>
            <a:chExt cx="1765069" cy="1752600"/>
          </a:xfrm>
        </p:grpSpPr>
        <p:sp>
          <p:nvSpPr>
            <p:cNvPr id="14" name="Oval 13"/>
            <p:cNvSpPr/>
            <p:nvPr/>
          </p:nvSpPr>
          <p:spPr>
            <a:xfrm>
              <a:off x="2666999" y="3048000"/>
              <a:ext cx="1752600" cy="1752600"/>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666999" y="3657600"/>
              <a:ext cx="1765069" cy="411302"/>
            </a:xfrm>
            <a:prstGeom prst="rect">
              <a:avLst/>
            </a:prstGeom>
            <a:noFill/>
          </p:spPr>
          <p:txBody>
            <a:bodyPr wrap="square">
              <a:spAutoFit/>
            </a:bodyPr>
            <a:lstStyle/>
            <a:p>
              <a:pPr algn="ctr"/>
              <a:r>
                <a:rPr lang="en-GB" sz="2400" b="1" dirty="0" err="1"/>
                <a:t>PaaS</a:t>
              </a:r>
              <a:endParaRPr lang="en-GB" sz="2400" b="1" dirty="0"/>
            </a:p>
          </p:txBody>
        </p:sp>
      </p:grpSp>
      <p:grpSp>
        <p:nvGrpSpPr>
          <p:cNvPr id="40" name="Group 39"/>
          <p:cNvGrpSpPr/>
          <p:nvPr/>
        </p:nvGrpSpPr>
        <p:grpSpPr>
          <a:xfrm>
            <a:off x="3262604" y="1676399"/>
            <a:ext cx="5347998" cy="3276602"/>
            <a:chOff x="3262604" y="1676399"/>
            <a:chExt cx="5347998" cy="3276602"/>
          </a:xfrm>
        </p:grpSpPr>
        <p:cxnSp>
          <p:nvCxnSpPr>
            <p:cNvPr id="35" name="Straight Connector 34"/>
            <p:cNvCxnSpPr>
              <a:stCxn id="14" idx="6"/>
              <a:endCxn id="20" idx="2"/>
            </p:cNvCxnSpPr>
            <p:nvPr/>
          </p:nvCxnSpPr>
          <p:spPr>
            <a:xfrm>
              <a:off x="3262604" y="2888602"/>
              <a:ext cx="2071396" cy="426098"/>
            </a:xfrm>
            <a:prstGeom prst="line">
              <a:avLst/>
            </a:prstGeom>
            <a:ln>
              <a:solidFill>
                <a:srgbClr val="14A5D6"/>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5334000" y="1676399"/>
              <a:ext cx="3276602" cy="3276602"/>
              <a:chOff x="4567844" y="807719"/>
              <a:chExt cx="2919154" cy="2919156"/>
            </a:xfrm>
          </p:grpSpPr>
          <p:sp>
            <p:nvSpPr>
              <p:cNvPr id="20" name="Oval 19"/>
              <p:cNvSpPr/>
              <p:nvPr/>
            </p:nvSpPr>
            <p:spPr>
              <a:xfrm>
                <a:off x="4567844" y="807719"/>
                <a:ext cx="2919154" cy="2919156"/>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4635731" y="1801048"/>
                <a:ext cx="2783379" cy="1179064"/>
              </a:xfrm>
              <a:prstGeom prst="rect">
                <a:avLst/>
              </a:prstGeom>
              <a:noFill/>
            </p:spPr>
            <p:txBody>
              <a:bodyPr wrap="square">
                <a:spAutoFit/>
              </a:bodyPr>
              <a:lstStyle/>
              <a:p>
                <a:pPr algn="ctr"/>
                <a:r>
                  <a:rPr lang="en-GB" sz="2000" dirty="0"/>
                  <a:t>frees developers from the complexity of managing, administrating physical equipment </a:t>
                </a:r>
              </a:p>
            </p:txBody>
          </p:sp>
        </p:grpSp>
      </p:grpSp>
      <p:pic>
        <p:nvPicPr>
          <p:cNvPr id="32" name="Picture 31"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205725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strips(downLeft)">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Bahrain-Polytechnic-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pic>
        <p:nvPicPr>
          <p:cNvPr id="12" name="Picture 11" descr="CloudNoLin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4356">
            <a:off x="-3463936" y="-2790089"/>
            <a:ext cx="5384678" cy="7620000"/>
          </a:xfrm>
          <a:prstGeom prst="rect">
            <a:avLst/>
          </a:prstGeom>
        </p:spPr>
      </p:pic>
      <p:sp>
        <p:nvSpPr>
          <p:cNvPr id="5" name="Title 4"/>
          <p:cNvSpPr>
            <a:spLocks noGrp="1"/>
          </p:cNvSpPr>
          <p:nvPr>
            <p:ph type="title"/>
          </p:nvPr>
        </p:nvSpPr>
        <p:spPr>
          <a:xfrm>
            <a:off x="1447800" y="274638"/>
            <a:ext cx="7239000" cy="1143000"/>
          </a:xfrm>
        </p:spPr>
        <p:txBody>
          <a:bodyPr/>
          <a:lstStyle/>
          <a:p>
            <a:pPr algn="l"/>
            <a:r>
              <a:rPr lang="en-US" dirty="0"/>
              <a:t>Model 3</a:t>
            </a:r>
          </a:p>
        </p:txBody>
      </p:sp>
      <p:sp>
        <p:nvSpPr>
          <p:cNvPr id="6" name="Content Placeholder 5"/>
          <p:cNvSpPr>
            <a:spLocks noGrp="1"/>
          </p:cNvSpPr>
          <p:nvPr>
            <p:ph idx="1"/>
          </p:nvPr>
        </p:nvSpPr>
        <p:spPr>
          <a:xfrm>
            <a:off x="685800" y="4191000"/>
            <a:ext cx="4890796" cy="2375462"/>
          </a:xfrm>
        </p:spPr>
        <p:txBody>
          <a:bodyPr>
            <a:normAutofit fontScale="92500" lnSpcReduction="10000"/>
          </a:bodyPr>
          <a:lstStyle/>
          <a:p>
            <a:pPr marL="0" indent="0">
              <a:buNone/>
            </a:pPr>
            <a:r>
              <a:rPr lang="en-GB" dirty="0"/>
              <a:t>The physical layer “</a:t>
            </a:r>
            <a:r>
              <a:rPr lang="en-GB" b="1" u="sng" dirty="0"/>
              <a:t>hypothetically</a:t>
            </a:r>
            <a:r>
              <a:rPr lang="en-GB" dirty="0"/>
              <a:t>”, the user does not see the tangible hardware. Deserves thorough evaluation </a:t>
            </a:r>
            <a:r>
              <a:rPr lang="en-GB" baseline="30000" dirty="0"/>
              <a:t>5</a:t>
            </a:r>
            <a:r>
              <a:rPr lang="en-GB" dirty="0"/>
              <a:t>.</a:t>
            </a:r>
          </a:p>
        </p:txBody>
      </p:sp>
      <p:sp>
        <p:nvSpPr>
          <p:cNvPr id="10" name="Rectangle 9"/>
          <p:cNvSpPr/>
          <p:nvPr/>
        </p:nvSpPr>
        <p:spPr>
          <a:xfrm>
            <a:off x="0" y="6111962"/>
            <a:ext cx="6705600" cy="515526"/>
          </a:xfrm>
          <a:prstGeom prst="rect">
            <a:avLst/>
          </a:prstGeom>
          <a:ln>
            <a:noFill/>
          </a:ln>
        </p:spPr>
        <p:txBody>
          <a:bodyPr wrap="square">
            <a:spAutoFit/>
          </a:bodyPr>
          <a:lstStyle/>
          <a:p>
            <a:pPr marL="58738">
              <a:lnSpc>
                <a:spcPct val="150000"/>
              </a:lnSpc>
              <a:spcAft>
                <a:spcPts val="0"/>
              </a:spcAft>
            </a:pPr>
            <a:endParaRPr lang="en-GB" sz="1100" baseline="30000" dirty="0">
              <a:solidFill>
                <a:srgbClr val="7F7F7F"/>
              </a:solidFill>
            </a:endParaRPr>
          </a:p>
          <a:p>
            <a:pPr marL="58738">
              <a:lnSpc>
                <a:spcPct val="150000"/>
              </a:lnSpc>
              <a:spcAft>
                <a:spcPts val="0"/>
              </a:spcAft>
            </a:pPr>
            <a:r>
              <a:rPr lang="en-GB" sz="1100" baseline="30000" dirty="0">
                <a:solidFill>
                  <a:srgbClr val="7F7F7F"/>
                </a:solidFill>
              </a:rPr>
              <a:t>5 </a:t>
            </a:r>
            <a:r>
              <a:rPr lang="en-GB" sz="1100" dirty="0">
                <a:solidFill>
                  <a:srgbClr val="7F7F7F"/>
                </a:solidFill>
              </a:rPr>
              <a:t>(Ward &amp; Barker, 2013)</a:t>
            </a:r>
          </a:p>
        </p:txBody>
      </p:sp>
      <p:grpSp>
        <p:nvGrpSpPr>
          <p:cNvPr id="13" name="Group 12"/>
          <p:cNvGrpSpPr/>
          <p:nvPr/>
        </p:nvGrpSpPr>
        <p:grpSpPr>
          <a:xfrm>
            <a:off x="1295400" y="1905000"/>
            <a:ext cx="1981200" cy="1967204"/>
            <a:chOff x="2666999" y="3048000"/>
            <a:chExt cx="1765069" cy="1752600"/>
          </a:xfrm>
        </p:grpSpPr>
        <p:sp>
          <p:nvSpPr>
            <p:cNvPr id="14" name="Oval 13"/>
            <p:cNvSpPr/>
            <p:nvPr/>
          </p:nvSpPr>
          <p:spPr>
            <a:xfrm>
              <a:off x="2666999" y="3048000"/>
              <a:ext cx="1752600" cy="1752600"/>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666999" y="3657600"/>
              <a:ext cx="1765069" cy="411302"/>
            </a:xfrm>
            <a:prstGeom prst="rect">
              <a:avLst/>
            </a:prstGeom>
            <a:noFill/>
          </p:spPr>
          <p:txBody>
            <a:bodyPr wrap="square">
              <a:spAutoFit/>
            </a:bodyPr>
            <a:lstStyle/>
            <a:p>
              <a:pPr algn="ctr"/>
              <a:r>
                <a:rPr lang="en-GB" sz="2400" b="1" dirty="0" err="1"/>
                <a:t>IaaS</a:t>
              </a:r>
              <a:endParaRPr lang="en-GB" sz="2400" b="1" dirty="0"/>
            </a:p>
          </p:txBody>
        </p:sp>
      </p:grpSp>
      <p:grpSp>
        <p:nvGrpSpPr>
          <p:cNvPr id="40" name="Group 39"/>
          <p:cNvGrpSpPr/>
          <p:nvPr/>
        </p:nvGrpSpPr>
        <p:grpSpPr>
          <a:xfrm>
            <a:off x="3276600" y="2820078"/>
            <a:ext cx="4752393" cy="3449315"/>
            <a:chOff x="4177004" y="2584480"/>
            <a:chExt cx="4752393" cy="3449315"/>
          </a:xfrm>
        </p:grpSpPr>
        <p:cxnSp>
          <p:nvCxnSpPr>
            <p:cNvPr id="35" name="Straight Connector 34"/>
            <p:cNvCxnSpPr>
              <a:stCxn id="15" idx="3"/>
              <a:endCxn id="20" idx="2"/>
            </p:cNvCxnSpPr>
            <p:nvPr/>
          </p:nvCxnSpPr>
          <p:spPr>
            <a:xfrm>
              <a:off x="4177004" y="2584480"/>
              <a:ext cx="2223796" cy="2185018"/>
            </a:xfrm>
            <a:prstGeom prst="line">
              <a:avLst/>
            </a:prstGeom>
            <a:ln>
              <a:solidFill>
                <a:srgbClr val="14A5D6"/>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6400800" y="3505200"/>
              <a:ext cx="2528597" cy="2528595"/>
              <a:chOff x="5518265" y="2437015"/>
              <a:chExt cx="2252750" cy="2252749"/>
            </a:xfrm>
          </p:grpSpPr>
          <p:sp>
            <p:nvSpPr>
              <p:cNvPr id="20" name="Oval 19"/>
              <p:cNvSpPr/>
              <p:nvPr/>
            </p:nvSpPr>
            <p:spPr>
              <a:xfrm>
                <a:off x="5518265" y="2437015"/>
                <a:ext cx="2252750" cy="2252749"/>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5586152" y="2912226"/>
                <a:ext cx="2104506" cy="1179064"/>
              </a:xfrm>
              <a:prstGeom prst="rect">
                <a:avLst/>
              </a:prstGeom>
              <a:noFill/>
            </p:spPr>
            <p:txBody>
              <a:bodyPr wrap="square">
                <a:spAutoFit/>
              </a:bodyPr>
              <a:lstStyle/>
              <a:p>
                <a:pPr marL="0" lvl="1" algn="ctr"/>
                <a:r>
                  <a:rPr lang="en-GB" sz="2000" dirty="0"/>
                  <a:t>expands the students’ horizons beyond the curriculum content</a:t>
                </a:r>
              </a:p>
            </p:txBody>
          </p:sp>
        </p:grpSp>
      </p:grpSp>
      <p:grpSp>
        <p:nvGrpSpPr>
          <p:cNvPr id="39" name="Group 38"/>
          <p:cNvGrpSpPr/>
          <p:nvPr/>
        </p:nvGrpSpPr>
        <p:grpSpPr>
          <a:xfrm>
            <a:off x="3262604" y="685800"/>
            <a:ext cx="3775788" cy="2971799"/>
            <a:chOff x="-1108788" y="3477209"/>
            <a:chExt cx="3775788" cy="2971799"/>
          </a:xfrm>
        </p:grpSpPr>
        <p:cxnSp>
          <p:nvCxnSpPr>
            <p:cNvPr id="33" name="Straight Connector 32"/>
            <p:cNvCxnSpPr>
              <a:stCxn id="14" idx="6"/>
              <a:endCxn id="26" idx="2"/>
            </p:cNvCxnSpPr>
            <p:nvPr/>
          </p:nvCxnSpPr>
          <p:spPr>
            <a:xfrm flipV="1">
              <a:off x="-1108788" y="4963109"/>
              <a:ext cx="789992" cy="716902"/>
            </a:xfrm>
            <a:prstGeom prst="line">
              <a:avLst/>
            </a:prstGeom>
            <a:ln>
              <a:solidFill>
                <a:srgbClr val="14A5D6"/>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381002" y="3477209"/>
              <a:ext cx="3048002" cy="2971799"/>
              <a:chOff x="1988125" y="2412077"/>
              <a:chExt cx="2715493" cy="2647604"/>
            </a:xfrm>
          </p:grpSpPr>
          <p:sp>
            <p:nvSpPr>
              <p:cNvPr id="26" name="Oval 25"/>
              <p:cNvSpPr/>
              <p:nvPr/>
            </p:nvSpPr>
            <p:spPr>
              <a:xfrm>
                <a:off x="2043545" y="2412077"/>
                <a:ext cx="2647604" cy="2647604"/>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1988125" y="2887287"/>
                <a:ext cx="2715493" cy="1727466"/>
              </a:xfrm>
              <a:prstGeom prst="rect">
                <a:avLst/>
              </a:prstGeom>
              <a:noFill/>
            </p:spPr>
            <p:txBody>
              <a:bodyPr wrap="square">
                <a:spAutoFit/>
              </a:bodyPr>
              <a:lstStyle/>
              <a:p>
                <a:pPr marL="0" lvl="1" algn="ctr"/>
                <a:r>
                  <a:rPr lang="en-GB" sz="2000" dirty="0"/>
                  <a:t>enables systems administrators and users </a:t>
                </a:r>
              </a:p>
              <a:p>
                <a:pPr marL="0" lvl="1" algn="ctr"/>
                <a:r>
                  <a:rPr lang="en-GB" sz="2000" dirty="0"/>
                  <a:t>to deploy and configure computing machines, storage, network and utilities </a:t>
                </a:r>
              </a:p>
            </p:txBody>
          </p:sp>
        </p:grpSp>
      </p:grpSp>
    </p:spTree>
    <p:extLst>
      <p:ext uri="{BB962C8B-B14F-4D97-AF65-F5344CB8AC3E}">
        <p14:creationId xmlns:p14="http://schemas.microsoft.com/office/powerpoint/2010/main" val="20311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trips(downLeft)">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NoL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4356">
            <a:off x="-3463935" y="-2409091"/>
            <a:ext cx="5384678" cy="7620000"/>
          </a:xfrm>
          <a:prstGeom prst="rect">
            <a:avLst/>
          </a:prstGeom>
        </p:spPr>
      </p:pic>
      <p:sp>
        <p:nvSpPr>
          <p:cNvPr id="9" name="Title 8"/>
          <p:cNvSpPr>
            <a:spLocks noGrp="1"/>
          </p:cNvSpPr>
          <p:nvPr>
            <p:ph type="title"/>
          </p:nvPr>
        </p:nvSpPr>
        <p:spPr/>
        <p:txBody>
          <a:bodyPr>
            <a:normAutofit/>
          </a:bodyPr>
          <a:lstStyle/>
          <a:p>
            <a:r>
              <a:rPr lang="en-US" dirty="0"/>
              <a:t>Key Affordances of CC in HE</a:t>
            </a:r>
          </a:p>
        </p:txBody>
      </p:sp>
      <p:sp>
        <p:nvSpPr>
          <p:cNvPr id="3" name="Content Placeholder 2"/>
          <p:cNvSpPr>
            <a:spLocks noGrp="1"/>
          </p:cNvSpPr>
          <p:nvPr>
            <p:ph idx="1"/>
          </p:nvPr>
        </p:nvSpPr>
        <p:spPr/>
        <p:txBody>
          <a:bodyPr>
            <a:normAutofit/>
          </a:bodyPr>
          <a:lstStyle/>
          <a:p>
            <a:r>
              <a:rPr lang="en-GB" dirty="0"/>
              <a:t>OPEX and CAPEX reduction</a:t>
            </a:r>
          </a:p>
          <a:p>
            <a:r>
              <a:rPr lang="en-GB" dirty="0"/>
              <a:t>freeing learners from the complexity</a:t>
            </a:r>
          </a:p>
          <a:p>
            <a:r>
              <a:rPr lang="en-GB" dirty="0"/>
              <a:t>enabling hands-on experiential learning</a:t>
            </a:r>
          </a:p>
          <a:p>
            <a:r>
              <a:rPr lang="en-GB" dirty="0"/>
              <a:t>expanding the learning spaces</a:t>
            </a:r>
          </a:p>
          <a:p>
            <a:r>
              <a:rPr lang="en-US" dirty="0"/>
              <a:t>fostering innovation</a:t>
            </a:r>
          </a:p>
          <a:p>
            <a:pPr marL="0" indent="0">
              <a:buNone/>
            </a:pPr>
            <a:endParaRPr lang="en-US" dirty="0"/>
          </a:p>
        </p:txBody>
      </p:sp>
      <p:pic>
        <p:nvPicPr>
          <p:cNvPr id="7" name="Picture 6" descr="Bahrain-Polytechnic-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10016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24497">
            <a:off x="6516491" y="-660702"/>
            <a:ext cx="3809678" cy="5030518"/>
          </a:xfrm>
          <a:prstGeom prst="rect">
            <a:avLst/>
          </a:prstGeom>
        </p:spPr>
      </p:pic>
      <p:sp>
        <p:nvSpPr>
          <p:cNvPr id="8" name="Title 3"/>
          <p:cNvSpPr txBox="1">
            <a:spLocks/>
          </p:cNvSpPr>
          <p:nvPr/>
        </p:nvSpPr>
        <p:spPr>
          <a:xfrm>
            <a:off x="0" y="2282825"/>
            <a:ext cx="9144000" cy="2136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Key Challenges of Shifting to</a:t>
            </a:r>
          </a:p>
          <a:p>
            <a:r>
              <a:rPr lang="en-US" dirty="0"/>
              <a:t>CC in HE</a:t>
            </a:r>
          </a:p>
        </p:txBody>
      </p:sp>
      <p:pic>
        <p:nvPicPr>
          <p:cNvPr id="9" name="Picture 8"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243095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298055"/>
            <a:ext cx="7687342" cy="10878560"/>
          </a:xfrm>
          <a:prstGeom prst="rect">
            <a:avLst/>
          </a:prstGeom>
        </p:spPr>
      </p:pic>
      <p:sp>
        <p:nvSpPr>
          <p:cNvPr id="2" name="Title 1"/>
          <p:cNvSpPr>
            <a:spLocks noGrp="1"/>
          </p:cNvSpPr>
          <p:nvPr>
            <p:ph type="title"/>
          </p:nvPr>
        </p:nvSpPr>
        <p:spPr/>
        <p:txBody>
          <a:bodyPr/>
          <a:lstStyle/>
          <a:p>
            <a:r>
              <a:rPr lang="en-GB"/>
              <a:t>Controversy about CC definition </a:t>
            </a:r>
            <a:endParaRPr lang="en-GB" dirty="0"/>
          </a:p>
        </p:txBody>
      </p:sp>
      <p:sp>
        <p:nvSpPr>
          <p:cNvPr id="4" name="Content Placeholder 3"/>
          <p:cNvSpPr>
            <a:spLocks noGrp="1"/>
          </p:cNvSpPr>
          <p:nvPr>
            <p:ph idx="1"/>
          </p:nvPr>
        </p:nvSpPr>
        <p:spPr>
          <a:xfrm>
            <a:off x="381000" y="1315617"/>
            <a:ext cx="4648200" cy="2133600"/>
          </a:xfrm>
        </p:spPr>
        <p:txBody>
          <a:bodyPr>
            <a:normAutofit lnSpcReduction="10000"/>
          </a:bodyPr>
          <a:lstStyle/>
          <a:p>
            <a:r>
              <a:rPr lang="en-GB" dirty="0"/>
              <a:t>an underlying </a:t>
            </a:r>
            <a:r>
              <a:rPr lang="en-GB" sz="4800" b="1" u="sng" dirty="0"/>
              <a:t>model</a:t>
            </a:r>
            <a:r>
              <a:rPr lang="en-GB" dirty="0"/>
              <a:t> that provisions technology services</a:t>
            </a:r>
            <a:r>
              <a:rPr lang="en-GB" baseline="30000" dirty="0"/>
              <a:t>6</a:t>
            </a:r>
            <a:r>
              <a:rPr lang="en-GB" dirty="0"/>
              <a:t> .	</a:t>
            </a:r>
          </a:p>
        </p:txBody>
      </p:sp>
      <p:sp>
        <p:nvSpPr>
          <p:cNvPr id="3" name="Rectangle 2"/>
          <p:cNvSpPr/>
          <p:nvPr/>
        </p:nvSpPr>
        <p:spPr>
          <a:xfrm>
            <a:off x="381000" y="6235107"/>
            <a:ext cx="1377300" cy="338554"/>
          </a:xfrm>
          <a:prstGeom prst="rect">
            <a:avLst/>
          </a:prstGeom>
        </p:spPr>
        <p:txBody>
          <a:bodyPr wrap="none">
            <a:spAutoFit/>
          </a:bodyPr>
          <a:lstStyle/>
          <a:p>
            <a:r>
              <a:rPr lang="en-GB" sz="1600" dirty="0">
                <a:solidFill>
                  <a:srgbClr val="7F7F7F"/>
                </a:solidFill>
              </a:rPr>
              <a:t>6 (NIST, 2011) </a:t>
            </a:r>
            <a:endParaRPr lang="en-US" sz="1600" dirty="0">
              <a:solidFill>
                <a:srgbClr val="7F7F7F"/>
              </a:solidFill>
            </a:endParaRPr>
          </a:p>
        </p:txBody>
      </p:sp>
      <p:pic>
        <p:nvPicPr>
          <p:cNvPr id="7" name="Picture 6"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2294" y="1701333"/>
            <a:ext cx="3785067" cy="3785067"/>
          </a:xfrm>
          <a:prstGeom prst="rect">
            <a:avLst/>
          </a:prstGeom>
        </p:spPr>
      </p:pic>
      <p:sp>
        <p:nvSpPr>
          <p:cNvPr id="5" name="Rectangle 4"/>
          <p:cNvSpPr/>
          <p:nvPr/>
        </p:nvSpPr>
        <p:spPr>
          <a:xfrm>
            <a:off x="6289804" y="4133351"/>
            <a:ext cx="2464431" cy="707886"/>
          </a:xfrm>
          <a:prstGeom prst="rect">
            <a:avLst/>
          </a:prstGeom>
        </p:spPr>
        <p:txBody>
          <a:bodyPr wrap="square">
            <a:spAutoFit/>
          </a:bodyPr>
          <a:lstStyle/>
          <a:p>
            <a:pPr algn="ctr"/>
            <a:r>
              <a:rPr lang="en-GB" sz="2000" b="1" dirty="0"/>
              <a:t>“Internet-based service”</a:t>
            </a:r>
          </a:p>
        </p:txBody>
      </p:sp>
      <p:sp>
        <p:nvSpPr>
          <p:cNvPr id="9" name="Rectangle 8"/>
          <p:cNvSpPr/>
          <p:nvPr/>
        </p:nvSpPr>
        <p:spPr>
          <a:xfrm>
            <a:off x="3217285" y="4078324"/>
            <a:ext cx="2487439" cy="707886"/>
          </a:xfrm>
          <a:prstGeom prst="rect">
            <a:avLst/>
          </a:prstGeom>
        </p:spPr>
        <p:txBody>
          <a:bodyPr wrap="square">
            <a:spAutoFit/>
          </a:bodyPr>
          <a:lstStyle/>
          <a:p>
            <a:pPr algn="ctr"/>
            <a:r>
              <a:rPr lang="en-GB" sz="2000" b="1" dirty="0"/>
              <a:t>“large pool of computing power” </a:t>
            </a:r>
          </a:p>
        </p:txBody>
      </p:sp>
      <p:sp>
        <p:nvSpPr>
          <p:cNvPr id="10" name="Rectangle 9"/>
          <p:cNvSpPr/>
          <p:nvPr/>
        </p:nvSpPr>
        <p:spPr>
          <a:xfrm>
            <a:off x="6289804" y="4981086"/>
            <a:ext cx="1817557" cy="1015663"/>
          </a:xfrm>
          <a:prstGeom prst="rect">
            <a:avLst/>
          </a:prstGeom>
        </p:spPr>
        <p:txBody>
          <a:bodyPr wrap="square">
            <a:spAutoFit/>
          </a:bodyPr>
          <a:lstStyle/>
          <a:p>
            <a:pPr algn="ctr"/>
            <a:r>
              <a:rPr lang="en-GB" sz="2000" b="1" dirty="0"/>
              <a:t>“distributed computing paradigm”</a:t>
            </a:r>
          </a:p>
        </p:txBody>
      </p:sp>
    </p:spTree>
    <p:extLst>
      <p:ext uri="{BB962C8B-B14F-4D97-AF65-F5344CB8AC3E}">
        <p14:creationId xmlns:p14="http://schemas.microsoft.com/office/powerpoint/2010/main" val="11853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6205">
            <a:off x="5726274" y="-1359068"/>
            <a:ext cx="7687342" cy="10878560"/>
          </a:xfrm>
          <a:prstGeom prst="rect">
            <a:avLst/>
          </a:prstGeom>
        </p:spPr>
      </p:pic>
      <p:sp>
        <p:nvSpPr>
          <p:cNvPr id="2" name="Title 1"/>
          <p:cNvSpPr>
            <a:spLocks noGrp="1"/>
          </p:cNvSpPr>
          <p:nvPr>
            <p:ph type="title"/>
          </p:nvPr>
        </p:nvSpPr>
        <p:spPr/>
        <p:txBody>
          <a:bodyPr/>
          <a:lstStyle/>
          <a:p>
            <a:r>
              <a:rPr lang="en-GB" dirty="0"/>
              <a:t>Operational</a:t>
            </a:r>
            <a:endParaRPr lang="en-US" dirty="0"/>
          </a:p>
        </p:txBody>
      </p:sp>
      <p:sp>
        <p:nvSpPr>
          <p:cNvPr id="4" name="Content Placeholder 3"/>
          <p:cNvSpPr>
            <a:spLocks noGrp="1"/>
          </p:cNvSpPr>
          <p:nvPr>
            <p:ph idx="1"/>
          </p:nvPr>
        </p:nvSpPr>
        <p:spPr>
          <a:xfrm>
            <a:off x="457200" y="1600200"/>
            <a:ext cx="6096000" cy="4525963"/>
          </a:xfrm>
        </p:spPr>
        <p:txBody>
          <a:bodyPr/>
          <a:lstStyle/>
          <a:p>
            <a:r>
              <a:rPr lang="en-GB" dirty="0">
                <a:solidFill>
                  <a:srgbClr val="FF0000"/>
                </a:solidFill>
              </a:rPr>
              <a:t>complexity</a:t>
            </a:r>
            <a:r>
              <a:rPr lang="en-GB" dirty="0"/>
              <a:t> </a:t>
            </a:r>
          </a:p>
          <a:p>
            <a:pPr lvl="1"/>
            <a:r>
              <a:rPr lang="en-GB" dirty="0"/>
              <a:t>perceived difficulty </a:t>
            </a:r>
          </a:p>
          <a:p>
            <a:pPr lvl="1"/>
            <a:r>
              <a:rPr lang="en-GB" dirty="0"/>
              <a:t>organizational size (number of employees and annual revenue)</a:t>
            </a:r>
          </a:p>
          <a:p>
            <a:pPr lvl="1"/>
            <a:endParaRPr lang="en-GB" dirty="0"/>
          </a:p>
          <a:p>
            <a:r>
              <a:rPr lang="en-GB" dirty="0">
                <a:solidFill>
                  <a:srgbClr val="FF0000"/>
                </a:solidFill>
              </a:rPr>
              <a:t>technology readiness </a:t>
            </a:r>
          </a:p>
          <a:p>
            <a:pPr lvl="1"/>
            <a:r>
              <a:rPr lang="en-GB" dirty="0"/>
              <a:t>ICT infrastructure </a:t>
            </a:r>
          </a:p>
          <a:p>
            <a:pPr lvl="1"/>
            <a:r>
              <a:rPr lang="en-GB" dirty="0"/>
              <a:t>ICT services expertise</a:t>
            </a:r>
          </a:p>
        </p:txBody>
      </p:sp>
      <p:pic>
        <p:nvPicPr>
          <p:cNvPr id="6" name="Picture 5"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7043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p:cTn id="2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4">
                                            <p:txEl>
                                              <p:pRg st="4" end="4"/>
                                            </p:txEl>
                                          </p:spTgt>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p:cTn id="38"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5946">
            <a:off x="5070493" y="-218416"/>
            <a:ext cx="7687342" cy="10878560"/>
          </a:xfrm>
          <a:prstGeom prst="rect">
            <a:avLst/>
          </a:prstGeom>
        </p:spPr>
      </p:pic>
      <p:sp>
        <p:nvSpPr>
          <p:cNvPr id="2" name="Title 1"/>
          <p:cNvSpPr>
            <a:spLocks noGrp="1"/>
          </p:cNvSpPr>
          <p:nvPr>
            <p:ph type="title"/>
          </p:nvPr>
        </p:nvSpPr>
        <p:spPr/>
        <p:txBody>
          <a:bodyPr>
            <a:normAutofit/>
          </a:bodyPr>
          <a:lstStyle/>
          <a:p>
            <a:r>
              <a:rPr lang="en-GB" dirty="0"/>
              <a:t>Security</a:t>
            </a:r>
          </a:p>
        </p:txBody>
      </p:sp>
      <p:sp>
        <p:nvSpPr>
          <p:cNvPr id="4" name="Content Placeholder 3"/>
          <p:cNvSpPr>
            <a:spLocks noGrp="1"/>
          </p:cNvSpPr>
          <p:nvPr>
            <p:ph idx="1"/>
          </p:nvPr>
        </p:nvSpPr>
        <p:spPr>
          <a:xfrm>
            <a:off x="457200" y="1523999"/>
            <a:ext cx="6705600" cy="5194299"/>
          </a:xfrm>
        </p:spPr>
        <p:txBody>
          <a:bodyPr>
            <a:normAutofit/>
          </a:bodyPr>
          <a:lstStyle/>
          <a:p>
            <a:r>
              <a:rPr lang="en-GB" b="1" dirty="0">
                <a:solidFill>
                  <a:srgbClr val="FF0000"/>
                </a:solidFill>
              </a:rPr>
              <a:t>vendor-lock</a:t>
            </a:r>
          </a:p>
          <a:p>
            <a:pPr lvl="1"/>
            <a:r>
              <a:rPr lang="en-US" dirty="0"/>
              <a:t>bespoke CC tools and specific standards</a:t>
            </a:r>
          </a:p>
          <a:p>
            <a:pPr lvl="1"/>
            <a:r>
              <a:rPr lang="en-US" dirty="0"/>
              <a:t>education consumerism </a:t>
            </a:r>
          </a:p>
          <a:p>
            <a:pPr lvl="1"/>
            <a:r>
              <a:rPr lang="en-US" dirty="0"/>
              <a:t>reliance on a third party</a:t>
            </a:r>
          </a:p>
          <a:p>
            <a:pPr lvl="1"/>
            <a:r>
              <a:rPr lang="en-US" dirty="0"/>
              <a:t>records retention</a:t>
            </a:r>
          </a:p>
          <a:p>
            <a:pPr lvl="1"/>
            <a:endParaRPr lang="en-US" dirty="0"/>
          </a:p>
          <a:p>
            <a:pPr lvl="1"/>
            <a:endParaRPr lang="en-GB" dirty="0"/>
          </a:p>
        </p:txBody>
      </p:sp>
      <p:pic>
        <p:nvPicPr>
          <p:cNvPr id="6" name="Picture 5"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34043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
                                            <p:txEl>
                                              <p:pRg st="3" end="3"/>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133600"/>
            <a:ext cx="5384678" cy="7620000"/>
          </a:xfrm>
          <a:prstGeom prst="rect">
            <a:avLst/>
          </a:prstGeom>
        </p:spPr>
      </p:pic>
      <p:sp>
        <p:nvSpPr>
          <p:cNvPr id="2" name="Title 1"/>
          <p:cNvSpPr>
            <a:spLocks noGrp="1"/>
          </p:cNvSpPr>
          <p:nvPr>
            <p:ph type="title"/>
          </p:nvPr>
        </p:nvSpPr>
        <p:spPr/>
        <p:txBody>
          <a:bodyPr/>
          <a:lstStyle/>
          <a:p>
            <a:r>
              <a:rPr lang="en-US" dirty="0"/>
              <a:t>Trending Technologies</a:t>
            </a:r>
            <a:endParaRPr lang="en-GB" dirty="0"/>
          </a:p>
        </p:txBody>
      </p:sp>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l="9718" t="13096" r="8139" b="16666"/>
          <a:stretch/>
        </p:blipFill>
        <p:spPr>
          <a:xfrm>
            <a:off x="2277196" y="1752600"/>
            <a:ext cx="4763118" cy="4072799"/>
          </a:xfr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696" y="2620502"/>
            <a:ext cx="1318259" cy="131825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4439" y="3938761"/>
            <a:ext cx="694744" cy="69474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6262" y="2294679"/>
            <a:ext cx="943536" cy="94353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6122" y="4369748"/>
            <a:ext cx="1158317" cy="1158317"/>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1128" y="3509997"/>
            <a:ext cx="899120" cy="89912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30770" y="2350048"/>
            <a:ext cx="983158" cy="983158"/>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4324" y="3674222"/>
            <a:ext cx="878681" cy="87868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7943" y="3782675"/>
            <a:ext cx="1417097" cy="1417097"/>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4297" y="2620502"/>
            <a:ext cx="1060445" cy="1060445"/>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0214" y="5002374"/>
            <a:ext cx="769264" cy="769264"/>
          </a:xfrm>
          <a:prstGeom prst="rect">
            <a:avLst/>
          </a:prstGeom>
        </p:spPr>
      </p:pic>
      <p:pic>
        <p:nvPicPr>
          <p:cNvPr id="21" name="Picture 20" descr="Bahrain-Polytechnic-Logo.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383822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5946">
            <a:off x="5070493" y="-218416"/>
            <a:ext cx="7687342" cy="10878560"/>
          </a:xfrm>
          <a:prstGeom prst="rect">
            <a:avLst/>
          </a:prstGeom>
        </p:spPr>
      </p:pic>
      <p:sp>
        <p:nvSpPr>
          <p:cNvPr id="2" name="Title 1"/>
          <p:cNvSpPr>
            <a:spLocks noGrp="1"/>
          </p:cNvSpPr>
          <p:nvPr>
            <p:ph type="title"/>
          </p:nvPr>
        </p:nvSpPr>
        <p:spPr/>
        <p:txBody>
          <a:bodyPr>
            <a:normAutofit/>
          </a:bodyPr>
          <a:lstStyle/>
          <a:p>
            <a:r>
              <a:rPr lang="en-GB" dirty="0"/>
              <a:t>Security</a:t>
            </a:r>
          </a:p>
        </p:txBody>
      </p:sp>
      <p:sp>
        <p:nvSpPr>
          <p:cNvPr id="4" name="Content Placeholder 3"/>
          <p:cNvSpPr>
            <a:spLocks noGrp="1"/>
          </p:cNvSpPr>
          <p:nvPr>
            <p:ph idx="1"/>
          </p:nvPr>
        </p:nvSpPr>
        <p:spPr>
          <a:xfrm>
            <a:off x="457200" y="1523999"/>
            <a:ext cx="6705600" cy="5194299"/>
          </a:xfrm>
        </p:spPr>
        <p:txBody>
          <a:bodyPr>
            <a:normAutofit/>
          </a:bodyPr>
          <a:lstStyle/>
          <a:p>
            <a:r>
              <a:rPr lang="en-GB" b="1" dirty="0">
                <a:solidFill>
                  <a:srgbClr val="FF0000"/>
                </a:solidFill>
              </a:rPr>
              <a:t>digital discovery</a:t>
            </a:r>
          </a:p>
          <a:p>
            <a:pPr lvl="1"/>
            <a:r>
              <a:rPr lang="en-GB" dirty="0"/>
              <a:t>virtual communication</a:t>
            </a:r>
          </a:p>
          <a:p>
            <a:pPr lvl="1"/>
            <a:r>
              <a:rPr lang="en-US" dirty="0"/>
              <a:t>plagiarism</a:t>
            </a:r>
          </a:p>
          <a:p>
            <a:pPr lvl="1"/>
            <a:r>
              <a:rPr lang="en-US" dirty="0"/>
              <a:t>confidence in services provided by academic institutions</a:t>
            </a:r>
          </a:p>
          <a:p>
            <a:pPr lvl="1"/>
            <a:r>
              <a:rPr lang="en-US" dirty="0"/>
              <a:t>violation of ethical procedures </a:t>
            </a:r>
          </a:p>
          <a:p>
            <a:pPr lvl="1"/>
            <a:endParaRPr lang="en-GB" dirty="0"/>
          </a:p>
        </p:txBody>
      </p:sp>
      <p:pic>
        <p:nvPicPr>
          <p:cNvPr id="6" name="Picture 5"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27058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
                                            <p:txEl>
                                              <p:pRg st="3" end="3"/>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362200"/>
            <a:ext cx="5384678" cy="7620000"/>
          </a:xfrm>
          <a:prstGeom prst="rect">
            <a:avLst/>
          </a:prstGeom>
        </p:spPr>
      </p:pic>
      <p:sp>
        <p:nvSpPr>
          <p:cNvPr id="6" name="Rectangle 5"/>
          <p:cNvSpPr/>
          <p:nvPr/>
        </p:nvSpPr>
        <p:spPr>
          <a:xfrm>
            <a:off x="-1371600" y="4267200"/>
            <a:ext cx="982133" cy="2438400"/>
          </a:xfrm>
          <a:prstGeom prst="rect">
            <a:avLst/>
          </a:prstGeom>
          <a:gradFill>
            <a:gsLst>
              <a:gs pos="14000">
                <a:schemeClr val="bg1">
                  <a:alpha val="95000"/>
                </a:schemeClr>
              </a:gs>
              <a:gs pos="99000">
                <a:schemeClr val="bg1">
                  <a:alpha val="0"/>
                </a:schemeClr>
              </a:gs>
              <a:gs pos="47000">
                <a:schemeClr val="bg1">
                  <a:alpha val="8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a:t>The Shift to Cloud Computing</a:t>
            </a:r>
          </a:p>
        </p:txBody>
      </p:sp>
      <p:sp>
        <p:nvSpPr>
          <p:cNvPr id="3" name="Content Placeholder 2"/>
          <p:cNvSpPr>
            <a:spLocks noGrp="1"/>
          </p:cNvSpPr>
          <p:nvPr>
            <p:ph idx="1"/>
          </p:nvPr>
        </p:nvSpPr>
        <p:spPr>
          <a:xfrm>
            <a:off x="457200" y="1600200"/>
            <a:ext cx="7848600" cy="3581400"/>
          </a:xfrm>
        </p:spPr>
        <p:txBody>
          <a:bodyPr>
            <a:normAutofit/>
          </a:bodyPr>
          <a:lstStyle/>
          <a:p>
            <a:pPr marL="0" indent="0">
              <a:buNone/>
            </a:pPr>
            <a:r>
              <a:rPr lang="en-GB" b="1" dirty="0"/>
              <a:t>Cloud Computing (CC):</a:t>
            </a:r>
          </a:p>
          <a:p>
            <a:pPr marL="0" indent="0">
              <a:buNone/>
            </a:pPr>
            <a:endParaRPr lang="en-GB" b="1" dirty="0"/>
          </a:p>
          <a:p>
            <a:pPr marL="0" indent="0">
              <a:buNone/>
            </a:pPr>
            <a:r>
              <a:rPr lang="en-GB" sz="2800" dirty="0"/>
              <a:t>a “</a:t>
            </a:r>
            <a:r>
              <a:rPr lang="en-GB" sz="2800" b="1" dirty="0"/>
              <a:t>Disruptive Trend</a:t>
            </a:r>
            <a:r>
              <a:rPr lang="en-GB" sz="2800" dirty="0"/>
              <a:t>” assuming it will make information technology (IT) more responsive</a:t>
            </a:r>
            <a:r>
              <a:rPr lang="en-GB" sz="2800" baseline="30000" dirty="0"/>
              <a:t>1</a:t>
            </a:r>
            <a:r>
              <a:rPr lang="en-GB" sz="2800" dirty="0"/>
              <a:t>.</a:t>
            </a:r>
          </a:p>
        </p:txBody>
      </p:sp>
      <p:sp>
        <p:nvSpPr>
          <p:cNvPr id="4" name="Rectangle 3"/>
          <p:cNvSpPr/>
          <p:nvPr/>
        </p:nvSpPr>
        <p:spPr>
          <a:xfrm>
            <a:off x="0" y="6111962"/>
            <a:ext cx="6172200" cy="586058"/>
          </a:xfrm>
          <a:prstGeom prst="rect">
            <a:avLst/>
          </a:prstGeom>
          <a:ln>
            <a:noFill/>
          </a:ln>
        </p:spPr>
        <p:txBody>
          <a:bodyPr wrap="square">
            <a:spAutoFit/>
          </a:bodyPr>
          <a:lstStyle/>
          <a:p>
            <a:pPr marL="58738">
              <a:lnSpc>
                <a:spcPct val="150000"/>
              </a:lnSpc>
              <a:spcAft>
                <a:spcPts val="0"/>
              </a:spcAft>
            </a:pPr>
            <a:r>
              <a:rPr lang="en-GB" sz="1100" baseline="30000" dirty="0">
                <a:solidFill>
                  <a:schemeClr val="bg1">
                    <a:lumMod val="50000"/>
                  </a:schemeClr>
                </a:solidFill>
              </a:rPr>
              <a:t>1 </a:t>
            </a:r>
            <a:r>
              <a:rPr lang="en-GB" sz="1100" dirty="0">
                <a:solidFill>
                  <a:schemeClr val="bg1">
                    <a:lumMod val="50000"/>
                  </a:schemeClr>
                </a:solidFill>
                <a:latin typeface="Arial" panose="020B0604020202020204" pitchFamily="34" charset="0"/>
                <a:ea typeface="Times New Roman" panose="02020603050405020304" pitchFamily="18" charset="0"/>
              </a:rPr>
              <a:t>Gartner Inc. (2016, 1 1). Gartner. Retrieved from TRENDING TOPICS: Cloud Computing: </a:t>
            </a:r>
          </a:p>
          <a:p>
            <a:pPr marL="58738">
              <a:lnSpc>
                <a:spcPct val="150000"/>
              </a:lnSpc>
              <a:spcAft>
                <a:spcPts val="0"/>
              </a:spcAft>
            </a:pPr>
            <a:r>
              <a:rPr lang="en-GB" sz="1100" dirty="0">
                <a:solidFill>
                  <a:schemeClr val="bg1">
                    <a:lumMod val="50000"/>
                  </a:schemeClr>
                </a:solidFill>
                <a:latin typeface="Arial" panose="020B0604020202020204" pitchFamily="34" charset="0"/>
                <a:ea typeface="Times New Roman" panose="02020603050405020304" pitchFamily="18" charset="0"/>
              </a:rPr>
              <a:t>  http://www.gartner.com/technology/topics/cloud-computing.jsp</a:t>
            </a:r>
            <a:endParaRPr lang="en-US" sz="1100" dirty="0">
              <a:solidFill>
                <a:schemeClr val="bg1">
                  <a:lumMod val="50000"/>
                </a:schemeClr>
              </a:solidFill>
              <a:latin typeface="Arial" panose="020B0604020202020204" pitchFamily="34" charset="0"/>
              <a:ea typeface="Times New Roman" panose="02020603050405020304" pitchFamily="18" charset="0"/>
            </a:endParaRPr>
          </a:p>
        </p:txBody>
      </p:sp>
      <p:sp>
        <p:nvSpPr>
          <p:cNvPr id="19" name="Content Placeholder 2"/>
          <p:cNvSpPr txBox="1">
            <a:spLocks/>
          </p:cNvSpPr>
          <p:nvPr/>
        </p:nvSpPr>
        <p:spPr>
          <a:xfrm>
            <a:off x="457200" y="3733800"/>
            <a:ext cx="57912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800" dirty="0"/>
          </a:p>
        </p:txBody>
      </p:sp>
      <p:grpSp>
        <p:nvGrpSpPr>
          <p:cNvPr id="20" name="Group 19"/>
          <p:cNvGrpSpPr/>
          <p:nvPr/>
        </p:nvGrpSpPr>
        <p:grpSpPr>
          <a:xfrm>
            <a:off x="-2971800" y="914400"/>
            <a:ext cx="1449141" cy="8027971"/>
            <a:chOff x="419536" y="1775430"/>
            <a:chExt cx="1449141" cy="8027971"/>
          </a:xfrm>
        </p:grpSpPr>
        <p:cxnSp>
          <p:nvCxnSpPr>
            <p:cNvPr id="21" name="Elbow Connector 20"/>
            <p:cNvCxnSpPr/>
            <p:nvPr/>
          </p:nvCxnSpPr>
          <p:spPr>
            <a:xfrm rot="14689255" flipH="1">
              <a:off x="-2208023" y="4861530"/>
              <a:ext cx="7162800" cy="990600"/>
            </a:xfrm>
            <a:prstGeom prst="bentConnector3">
              <a:avLst>
                <a:gd name="adj1" fmla="val 50000"/>
              </a:avLst>
            </a:prstGeom>
            <a:ln w="381000" cmpd="sng">
              <a:solidFill>
                <a:srgbClr val="FF0000">
                  <a:alpha val="21000"/>
                </a:srgbClr>
              </a:solidFill>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p:nvPr/>
          </p:nvCxnSpPr>
          <p:spPr>
            <a:xfrm rot="14689255" flipH="1">
              <a:off x="-2895164" y="5498101"/>
              <a:ext cx="7620000" cy="990600"/>
            </a:xfrm>
            <a:prstGeom prst="bentConnector3">
              <a:avLst>
                <a:gd name="adj1" fmla="val 55222"/>
              </a:avLst>
            </a:prstGeom>
            <a:ln w="381000" cmpd="sng">
              <a:solidFill>
                <a:srgbClr val="FF0000">
                  <a:alpha val="21000"/>
                </a:srgbClr>
              </a:solidFill>
            </a:ln>
            <a:effectLst/>
          </p:spPr>
          <p:style>
            <a:lnRef idx="2">
              <a:schemeClr val="accent1"/>
            </a:lnRef>
            <a:fillRef idx="0">
              <a:schemeClr val="accent1"/>
            </a:fillRef>
            <a:effectRef idx="1">
              <a:schemeClr val="accent1"/>
            </a:effectRef>
            <a:fontRef idx="minor">
              <a:schemeClr val="tx1"/>
            </a:fontRef>
          </p:style>
        </p:cxnSp>
      </p:grpSp>
      <p:pic>
        <p:nvPicPr>
          <p:cNvPr id="26" name="Picture 25"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3780" y="5486400"/>
            <a:ext cx="1023830" cy="1231899"/>
          </a:xfrm>
          <a:prstGeom prst="rect">
            <a:avLst/>
          </a:prstGeom>
        </p:spPr>
      </p:pic>
    </p:spTree>
    <p:extLst>
      <p:ext uri="{BB962C8B-B14F-4D97-AF65-F5344CB8AC3E}">
        <p14:creationId xmlns:p14="http://schemas.microsoft.com/office/powerpoint/2010/main" val="126085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5946">
            <a:off x="-4835509" y="-3266416"/>
            <a:ext cx="7687342" cy="10878560"/>
          </a:xfrm>
          <a:prstGeom prst="rect">
            <a:avLst/>
          </a:prstGeom>
        </p:spPr>
      </p:pic>
      <p:sp>
        <p:nvSpPr>
          <p:cNvPr id="2" name="Title 1"/>
          <p:cNvSpPr>
            <a:spLocks noGrp="1"/>
          </p:cNvSpPr>
          <p:nvPr>
            <p:ph type="title"/>
          </p:nvPr>
        </p:nvSpPr>
        <p:spPr/>
        <p:txBody>
          <a:bodyPr>
            <a:normAutofit/>
          </a:bodyPr>
          <a:lstStyle/>
          <a:p>
            <a:r>
              <a:rPr lang="en-GB" dirty="0"/>
              <a:t>Pedagogy</a:t>
            </a:r>
          </a:p>
        </p:txBody>
      </p:sp>
      <p:sp>
        <p:nvSpPr>
          <p:cNvPr id="4" name="Content Placeholder 3"/>
          <p:cNvSpPr>
            <a:spLocks noGrp="1"/>
          </p:cNvSpPr>
          <p:nvPr>
            <p:ph idx="1"/>
          </p:nvPr>
        </p:nvSpPr>
        <p:spPr/>
        <p:txBody>
          <a:bodyPr>
            <a:normAutofit/>
          </a:bodyPr>
          <a:lstStyle/>
          <a:p>
            <a:r>
              <a:rPr lang="en-US" b="1" dirty="0">
                <a:solidFill>
                  <a:srgbClr val="FF0000"/>
                </a:solidFill>
              </a:rPr>
              <a:t>setting</a:t>
            </a:r>
          </a:p>
          <a:p>
            <a:pPr lvl="1"/>
            <a:r>
              <a:rPr lang="en-GB" dirty="0"/>
              <a:t>lengthy setup and JIT Access, response, latency and bottle necks</a:t>
            </a:r>
          </a:p>
          <a:p>
            <a:pPr lvl="1"/>
            <a:r>
              <a:rPr lang="en-GB" dirty="0"/>
              <a:t>digital divide, 60% world population is not connected</a:t>
            </a:r>
            <a:endParaRPr lang="en-US" dirty="0"/>
          </a:p>
          <a:p>
            <a:r>
              <a:rPr lang="en-GB" b="1" dirty="0">
                <a:solidFill>
                  <a:srgbClr val="FF0000"/>
                </a:solidFill>
              </a:rPr>
              <a:t>shallow learning </a:t>
            </a:r>
          </a:p>
          <a:p>
            <a:pPr lvl="1"/>
            <a:r>
              <a:rPr lang="en-GB" dirty="0"/>
              <a:t>ease of use and procedural activities </a:t>
            </a:r>
          </a:p>
        </p:txBody>
      </p:sp>
      <p:pic>
        <p:nvPicPr>
          <p:cNvPr id="7" name="Picture 6"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128680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4">
                                            <p:txEl>
                                              <p:pRg st="3" end="3"/>
                                            </p:txEl>
                                          </p:spTgt>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p:cTn id="3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5946">
            <a:off x="-4835509" y="-3266416"/>
            <a:ext cx="7687342" cy="10878560"/>
          </a:xfrm>
          <a:prstGeom prst="rect">
            <a:avLst/>
          </a:prstGeom>
        </p:spPr>
      </p:pic>
      <p:sp>
        <p:nvSpPr>
          <p:cNvPr id="2" name="Title 1"/>
          <p:cNvSpPr>
            <a:spLocks noGrp="1"/>
          </p:cNvSpPr>
          <p:nvPr>
            <p:ph type="title"/>
          </p:nvPr>
        </p:nvSpPr>
        <p:spPr/>
        <p:txBody>
          <a:bodyPr>
            <a:normAutofit/>
          </a:bodyPr>
          <a:lstStyle/>
          <a:p>
            <a:r>
              <a:rPr lang="en-GB" dirty="0"/>
              <a:t>Pedagogy</a:t>
            </a:r>
          </a:p>
        </p:txBody>
      </p:sp>
      <p:sp>
        <p:nvSpPr>
          <p:cNvPr id="4" name="Content Placeholder 3"/>
          <p:cNvSpPr>
            <a:spLocks noGrp="1"/>
          </p:cNvSpPr>
          <p:nvPr>
            <p:ph idx="1"/>
          </p:nvPr>
        </p:nvSpPr>
        <p:spPr/>
        <p:txBody>
          <a:bodyPr>
            <a:normAutofit/>
          </a:bodyPr>
          <a:lstStyle/>
          <a:p>
            <a:r>
              <a:rPr lang="en-GB" b="1" dirty="0">
                <a:solidFill>
                  <a:srgbClr val="FF0000"/>
                </a:solidFill>
              </a:rPr>
              <a:t>educators’ expertise and competence</a:t>
            </a:r>
          </a:p>
          <a:p>
            <a:pPr lvl="1"/>
            <a:r>
              <a:rPr lang="en-GB" dirty="0"/>
              <a:t>administrative tasks </a:t>
            </a:r>
          </a:p>
          <a:p>
            <a:pPr lvl="1"/>
            <a:r>
              <a:rPr lang="en-GB" dirty="0"/>
              <a:t>instructional approach</a:t>
            </a:r>
          </a:p>
          <a:p>
            <a:pPr lvl="1"/>
            <a:r>
              <a:rPr lang="en-GB" dirty="0"/>
              <a:t>teach the way they have learned</a:t>
            </a:r>
          </a:p>
        </p:txBody>
      </p:sp>
      <p:pic>
        <p:nvPicPr>
          <p:cNvPr id="7" name="Picture 6"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85789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5946">
            <a:off x="-3692508" y="-3190216"/>
            <a:ext cx="7687342" cy="10878560"/>
          </a:xfrm>
          <a:prstGeom prst="rect">
            <a:avLst/>
          </a:prstGeom>
        </p:spPr>
      </p:pic>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a:xfrm>
            <a:off x="457200" y="1600200"/>
            <a:ext cx="7467600" cy="4525963"/>
          </a:xfrm>
        </p:spPr>
        <p:txBody>
          <a:bodyPr>
            <a:normAutofit/>
          </a:bodyPr>
          <a:lstStyle/>
          <a:p>
            <a:r>
              <a:rPr lang="en-GB" b="1" dirty="0">
                <a:solidFill>
                  <a:srgbClr val="00B050"/>
                </a:solidFill>
              </a:rPr>
              <a:t>Change will happen… if </a:t>
            </a:r>
          </a:p>
          <a:p>
            <a:pPr lvl="1"/>
            <a:r>
              <a:rPr lang="en-GB" dirty="0"/>
              <a:t>there is clarity CC definition</a:t>
            </a:r>
          </a:p>
          <a:p>
            <a:pPr lvl="1"/>
            <a:r>
              <a:rPr lang="en-GB" dirty="0"/>
              <a:t>HEIs facilitate academics mastery of CC</a:t>
            </a:r>
          </a:p>
          <a:p>
            <a:pPr lvl="1"/>
            <a:r>
              <a:rPr lang="en-GB" dirty="0"/>
              <a:t>governments implement adoption strategy</a:t>
            </a:r>
          </a:p>
          <a:p>
            <a:pPr lvl="1"/>
            <a:endParaRPr lang="en-GB" dirty="0"/>
          </a:p>
          <a:p>
            <a:r>
              <a:rPr lang="en-GB" b="1" dirty="0">
                <a:solidFill>
                  <a:schemeClr val="accent1">
                    <a:lumMod val="75000"/>
                  </a:schemeClr>
                </a:solidFill>
              </a:rPr>
              <a:t>Evaluate the effectiveness of CC</a:t>
            </a:r>
          </a:p>
          <a:p>
            <a:pPr lvl="1"/>
            <a:r>
              <a:rPr lang="en-GB" dirty="0"/>
              <a:t>Survey recent literature (exhaustive) </a:t>
            </a:r>
            <a:endParaRPr lang="en-US" dirty="0"/>
          </a:p>
          <a:p>
            <a:pPr lvl="1"/>
            <a:r>
              <a:rPr lang="en-GB" dirty="0"/>
              <a:t>Experiential Research (in the classroom)</a:t>
            </a:r>
          </a:p>
        </p:txBody>
      </p:sp>
      <p:pic>
        <p:nvPicPr>
          <p:cNvPr id="7" name="Picture 6"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387768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udNoL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654" y="-609600"/>
            <a:ext cx="5923146" cy="8382000"/>
          </a:xfrm>
          <a:prstGeom prst="rect">
            <a:avLst/>
          </a:prstGeom>
        </p:spPr>
      </p:pic>
      <p:sp>
        <p:nvSpPr>
          <p:cNvPr id="7" name="Title 3"/>
          <p:cNvSpPr txBox="1">
            <a:spLocks/>
          </p:cNvSpPr>
          <p:nvPr/>
        </p:nvSpPr>
        <p:spPr>
          <a:xfrm>
            <a:off x="0" y="3124200"/>
            <a:ext cx="9144000" cy="2136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Q&amp;A</a:t>
            </a:r>
          </a:p>
        </p:txBody>
      </p:sp>
      <p:pic>
        <p:nvPicPr>
          <p:cNvPr id="4" name="Picture 3" descr="Bahrain-Polytechnic-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3637712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133600"/>
            <a:ext cx="5384678" cy="7620000"/>
          </a:xfrm>
          <a:prstGeom prst="rect">
            <a:avLst/>
          </a:prstGeom>
        </p:spPr>
      </p:pic>
      <p:sp>
        <p:nvSpPr>
          <p:cNvPr id="2" name="Title 1"/>
          <p:cNvSpPr>
            <a:spLocks noGrp="1"/>
          </p:cNvSpPr>
          <p:nvPr>
            <p:ph type="title"/>
          </p:nvPr>
        </p:nvSpPr>
        <p:spPr/>
        <p:txBody>
          <a:bodyPr/>
          <a:lstStyle/>
          <a:p>
            <a:r>
              <a:rPr lang="en-US" dirty="0"/>
              <a:t>Trending Technologies</a:t>
            </a:r>
            <a:endParaRPr lang="en-GB" dirty="0"/>
          </a:p>
        </p:txBody>
      </p:sp>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l="9718" t="13096" r="8139" b="16666"/>
          <a:stretch/>
        </p:blipFill>
        <p:spPr>
          <a:xfrm>
            <a:off x="2277196" y="1752600"/>
            <a:ext cx="4763118" cy="4072799"/>
          </a:xfr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696" y="2620502"/>
            <a:ext cx="1318259" cy="131825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4439" y="3938761"/>
            <a:ext cx="694744" cy="69474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6262" y="2294679"/>
            <a:ext cx="943536" cy="94353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6122" y="4369748"/>
            <a:ext cx="1158317" cy="1158317"/>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1128" y="3509997"/>
            <a:ext cx="899120" cy="89912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30770" y="2350048"/>
            <a:ext cx="983158" cy="983158"/>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4324" y="3674222"/>
            <a:ext cx="878681" cy="87868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7943" y="3782675"/>
            <a:ext cx="1417097" cy="1417097"/>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4297" y="2620502"/>
            <a:ext cx="1060445" cy="1060445"/>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0214" y="5002374"/>
            <a:ext cx="769264" cy="769264"/>
          </a:xfrm>
          <a:prstGeom prst="rect">
            <a:avLst/>
          </a:prstGeom>
        </p:spPr>
      </p:pic>
      <p:pic>
        <p:nvPicPr>
          <p:cNvPr id="21" name="Picture 20" descr="Bahrain-Polytechnic-Logo.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2802038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Stack</a:t>
            </a:r>
          </a:p>
        </p:txBody>
      </p:sp>
      <p:sp>
        <p:nvSpPr>
          <p:cNvPr id="8" name="Content Placeholder 7"/>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53606" y="1600200"/>
            <a:ext cx="9090394" cy="3703638"/>
          </a:xfrm>
          <a:prstGeom prst="rect">
            <a:avLst/>
          </a:prstGeom>
        </p:spPr>
      </p:pic>
      <p:pic>
        <p:nvPicPr>
          <p:cNvPr id="5" name="Picture 4"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3227700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a:t>
            </a:r>
            <a:r>
              <a:rPr lang="en-US" dirty="0" err="1"/>
              <a:t>BlueMix</a:t>
            </a:r>
            <a:endParaRPr lang="en-US" dirty="0"/>
          </a:p>
        </p:txBody>
      </p:sp>
      <p:sp>
        <p:nvSpPr>
          <p:cNvPr id="8" name="Content Placeholder 7"/>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0" y="1600200"/>
            <a:ext cx="9144000" cy="3753302"/>
          </a:xfrm>
          <a:prstGeom prst="rect">
            <a:avLst/>
          </a:prstGeom>
        </p:spPr>
      </p:pic>
      <p:pic>
        <p:nvPicPr>
          <p:cNvPr id="5" name="Picture 4"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155503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Bahrain-Polytechnic-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
        <p:nvSpPr>
          <p:cNvPr id="2" name="Title 1"/>
          <p:cNvSpPr>
            <a:spLocks noGrp="1"/>
          </p:cNvSpPr>
          <p:nvPr>
            <p:ph type="title"/>
          </p:nvPr>
        </p:nvSpPr>
        <p:spPr/>
        <p:txBody>
          <a:bodyPr/>
          <a:lstStyle/>
          <a:p>
            <a:r>
              <a:rPr lang="en-US" dirty="0" err="1"/>
              <a:t>Joyent</a:t>
            </a:r>
            <a:endParaRPr lang="en-US" dirty="0"/>
          </a:p>
        </p:txBody>
      </p:sp>
      <p:sp>
        <p:nvSpPr>
          <p:cNvPr id="8" name="Content Placeholder 7"/>
          <p:cNvSpPr>
            <a:spLocks noGrp="1"/>
          </p:cNvSpPr>
          <p:nvPr>
            <p:ph idx="1"/>
          </p:nvPr>
        </p:nvSpPr>
        <p:spPr/>
        <p:txBody>
          <a:bodyPr/>
          <a:lstStyle/>
          <a:p>
            <a:endParaRPr lang="en-US"/>
          </a:p>
        </p:txBody>
      </p:sp>
      <p:pic>
        <p:nvPicPr>
          <p:cNvPr id="4" name="Picture 3"/>
          <p:cNvPicPr>
            <a:picLocks noChangeAspect="1"/>
          </p:cNvPicPr>
          <p:nvPr/>
        </p:nvPicPr>
        <p:blipFill>
          <a:blip r:embed="rId4"/>
          <a:stretch>
            <a:fillRect/>
          </a:stretch>
        </p:blipFill>
        <p:spPr>
          <a:xfrm>
            <a:off x="3111" y="1269433"/>
            <a:ext cx="9143999" cy="4525963"/>
          </a:xfrm>
          <a:prstGeom prst="rect">
            <a:avLst/>
          </a:prstGeom>
        </p:spPr>
      </p:pic>
    </p:spTree>
    <p:extLst>
      <p:ext uri="{BB962C8B-B14F-4D97-AF65-F5344CB8AC3E}">
        <p14:creationId xmlns:p14="http://schemas.microsoft.com/office/powerpoint/2010/main" val="2543996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a:t>
            </a:r>
          </a:p>
        </p:txBody>
      </p:sp>
      <p:sp>
        <p:nvSpPr>
          <p:cNvPr id="8" name="Content Placeholder 7"/>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3313" y="1606826"/>
            <a:ext cx="9144000" cy="3760402"/>
          </a:xfrm>
          <a:prstGeom prst="rect">
            <a:avLst/>
          </a:prstGeom>
        </p:spPr>
      </p:pic>
      <p:pic>
        <p:nvPicPr>
          <p:cNvPr id="6" name="Picture 5"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3236117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udNoL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654" y="-609600"/>
            <a:ext cx="5923146" cy="8382000"/>
          </a:xfrm>
          <a:prstGeom prst="rect">
            <a:avLst/>
          </a:prstGeom>
        </p:spPr>
      </p:pic>
      <p:sp>
        <p:nvSpPr>
          <p:cNvPr id="7" name="Title 3"/>
          <p:cNvSpPr txBox="1">
            <a:spLocks/>
          </p:cNvSpPr>
          <p:nvPr/>
        </p:nvSpPr>
        <p:spPr>
          <a:xfrm>
            <a:off x="0" y="3124200"/>
            <a:ext cx="9144000" cy="2136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Thank You</a:t>
            </a:r>
          </a:p>
        </p:txBody>
      </p:sp>
      <p:pic>
        <p:nvPicPr>
          <p:cNvPr id="4" name="Picture 3" descr="Bahrain-Polytechnic-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486400"/>
            <a:ext cx="1023830" cy="1231899"/>
          </a:xfrm>
          <a:prstGeom prst="rect">
            <a:avLst/>
          </a:prstGeom>
        </p:spPr>
      </p:pic>
    </p:spTree>
    <p:extLst>
      <p:ext uri="{BB962C8B-B14F-4D97-AF65-F5344CB8AC3E}">
        <p14:creationId xmlns:p14="http://schemas.microsoft.com/office/powerpoint/2010/main" val="310729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5443">
            <a:off x="6327733" y="-1846854"/>
            <a:ext cx="5077888" cy="7185852"/>
          </a:xfrm>
          <a:prstGeom prst="rect">
            <a:avLst/>
          </a:prstGeom>
        </p:spPr>
      </p:pic>
      <p:pic>
        <p:nvPicPr>
          <p:cNvPr id="25" name="Picture 24"/>
          <p:cNvPicPr>
            <a:picLocks noChangeAspect="1"/>
          </p:cNvPicPr>
          <p:nvPr/>
        </p:nvPicPr>
        <p:blipFill>
          <a:blip r:embed="rId4">
            <a:alphaModFix amt="35000"/>
          </a:blip>
          <a:stretch>
            <a:fillRect/>
          </a:stretch>
        </p:blipFill>
        <p:spPr>
          <a:xfrm>
            <a:off x="2269435" y="1905000"/>
            <a:ext cx="4740965" cy="2795954"/>
          </a:xfrm>
          <a:prstGeom prst="rect">
            <a:avLst/>
          </a:prstGeom>
        </p:spPr>
      </p:pic>
      <p:sp>
        <p:nvSpPr>
          <p:cNvPr id="20" name="Rectangle 19"/>
          <p:cNvSpPr/>
          <p:nvPr/>
        </p:nvSpPr>
        <p:spPr>
          <a:xfrm>
            <a:off x="304800" y="6172200"/>
            <a:ext cx="8305800" cy="369332"/>
          </a:xfrm>
          <a:prstGeom prst="rect">
            <a:avLst/>
          </a:prstGeom>
        </p:spPr>
        <p:txBody>
          <a:bodyPr wrap="square">
            <a:spAutoFit/>
          </a:bodyPr>
          <a:lstStyle/>
          <a:p>
            <a:pPr algn="ctr"/>
            <a:r>
              <a:rPr lang="en-GB" dirty="0"/>
              <a:t>Governments are enforcing this shift like no other technology</a:t>
            </a:r>
          </a:p>
        </p:txBody>
      </p:sp>
      <p:pic>
        <p:nvPicPr>
          <p:cNvPr id="27" name="Picture 26"/>
          <p:cNvPicPr>
            <a:picLocks noChangeAspect="1"/>
          </p:cNvPicPr>
          <p:nvPr/>
        </p:nvPicPr>
        <p:blipFill>
          <a:blip r:embed="rId4">
            <a:alphaModFix/>
          </a:blip>
          <a:stretch>
            <a:fillRect/>
          </a:stretch>
        </p:blipFill>
        <p:spPr>
          <a:xfrm>
            <a:off x="2286000" y="1905000"/>
            <a:ext cx="4740965" cy="2795954"/>
          </a:xfrm>
          <a:prstGeom prst="rect">
            <a:avLst/>
          </a:prstGeom>
        </p:spPr>
      </p:pic>
      <p:grpSp>
        <p:nvGrpSpPr>
          <p:cNvPr id="38" name="Group 37"/>
          <p:cNvGrpSpPr/>
          <p:nvPr/>
        </p:nvGrpSpPr>
        <p:grpSpPr>
          <a:xfrm>
            <a:off x="152400" y="2470581"/>
            <a:ext cx="3080663" cy="2253819"/>
            <a:chOff x="152400" y="3156381"/>
            <a:chExt cx="3080663" cy="2253819"/>
          </a:xfrm>
        </p:grpSpPr>
        <p:sp>
          <p:nvSpPr>
            <p:cNvPr id="29" name="Isosceles Triangle 28"/>
            <p:cNvSpPr/>
            <p:nvPr/>
          </p:nvSpPr>
          <p:spPr>
            <a:xfrm rot="4511755">
              <a:off x="1567538" y="3449439"/>
              <a:ext cx="1958584" cy="1372467"/>
            </a:xfrm>
            <a:prstGeom prst="triangle">
              <a:avLst/>
            </a:prstGeom>
            <a:gradFill flip="none" rotWithShape="1">
              <a:gsLst>
                <a:gs pos="0">
                  <a:schemeClr val="accent1">
                    <a:shade val="51000"/>
                    <a:satMod val="130000"/>
                    <a:alpha val="13000"/>
                  </a:schemeClr>
                </a:gs>
                <a:gs pos="80000">
                  <a:schemeClr val="accent1">
                    <a:shade val="93000"/>
                    <a:satMod val="130000"/>
                    <a:alpha val="13000"/>
                  </a:schemeClr>
                </a:gs>
                <a:gs pos="100000">
                  <a:schemeClr val="accent1">
                    <a:shade val="94000"/>
                    <a:satMod val="135000"/>
                    <a:alpha val="1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grpSp>
          <p:nvGrpSpPr>
            <p:cNvPr id="21" name="Group 20"/>
            <p:cNvGrpSpPr/>
            <p:nvPr/>
          </p:nvGrpSpPr>
          <p:grpSpPr>
            <a:xfrm>
              <a:off x="152400" y="3429000"/>
              <a:ext cx="2286000" cy="1981200"/>
              <a:chOff x="228600" y="3124200"/>
              <a:chExt cx="2286000" cy="1981200"/>
            </a:xfrm>
            <a:solidFill>
              <a:schemeClr val="bg1"/>
            </a:solidFill>
          </p:grpSpPr>
          <p:sp>
            <p:nvSpPr>
              <p:cNvPr id="12" name="Oval 11"/>
              <p:cNvSpPr/>
              <p:nvPr/>
            </p:nvSpPr>
            <p:spPr>
              <a:xfrm>
                <a:off x="533400" y="3124200"/>
                <a:ext cx="1981200" cy="1981200"/>
              </a:xfrm>
              <a:prstGeom prst="ellipse">
                <a:avLst/>
              </a:prstGeom>
              <a:grpFill/>
              <a:ln w="1524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228600" y="3657600"/>
                <a:ext cx="2133600" cy="830997"/>
              </a:xfrm>
              <a:prstGeom prst="rect">
                <a:avLst/>
              </a:prstGeom>
              <a:noFill/>
            </p:spPr>
            <p:txBody>
              <a:bodyPr wrap="square">
                <a:spAutoFit/>
              </a:bodyPr>
              <a:lstStyle/>
              <a:p>
                <a:pPr lvl="1" algn="ctr"/>
                <a:r>
                  <a:rPr lang="en-GB" sz="1600" dirty="0"/>
                  <a:t>US </a:t>
                </a:r>
              </a:p>
              <a:p>
                <a:pPr lvl="1" algn="ctr"/>
                <a:r>
                  <a:rPr lang="en-GB" sz="1600" dirty="0">
                    <a:hlinkClick r:id="rId5"/>
                  </a:rPr>
                  <a:t>Cloud First Policy</a:t>
                </a:r>
                <a:endParaRPr lang="en-GB" sz="1600" dirty="0"/>
              </a:p>
              <a:p>
                <a:pPr lvl="1" algn="ctr"/>
                <a:r>
                  <a:rPr lang="en-GB" sz="1600" dirty="0"/>
                  <a:t> in 2009</a:t>
                </a:r>
              </a:p>
            </p:txBody>
          </p:sp>
        </p:grpSp>
      </p:grpSp>
      <p:sp>
        <p:nvSpPr>
          <p:cNvPr id="31" name="TextBox 30"/>
          <p:cNvSpPr txBox="1"/>
          <p:nvPr/>
        </p:nvSpPr>
        <p:spPr>
          <a:xfrm>
            <a:off x="1532467" y="2065867"/>
            <a:ext cx="184666" cy="369332"/>
          </a:xfrm>
          <a:prstGeom prst="rect">
            <a:avLst/>
          </a:prstGeom>
          <a:noFill/>
        </p:spPr>
        <p:txBody>
          <a:bodyPr wrap="none" rtlCol="0">
            <a:spAutoFit/>
          </a:bodyPr>
          <a:lstStyle/>
          <a:p>
            <a:endParaRPr lang="en-US" dirty="0"/>
          </a:p>
        </p:txBody>
      </p:sp>
      <p:grpSp>
        <p:nvGrpSpPr>
          <p:cNvPr id="37" name="Group 36"/>
          <p:cNvGrpSpPr/>
          <p:nvPr/>
        </p:nvGrpSpPr>
        <p:grpSpPr>
          <a:xfrm>
            <a:off x="2362200" y="609600"/>
            <a:ext cx="3149066" cy="2627223"/>
            <a:chOff x="2362200" y="1295400"/>
            <a:chExt cx="3149066" cy="2627223"/>
          </a:xfrm>
        </p:grpSpPr>
        <p:sp>
          <p:nvSpPr>
            <p:cNvPr id="34" name="Isosceles Triangle 33"/>
            <p:cNvSpPr/>
            <p:nvPr/>
          </p:nvSpPr>
          <p:spPr>
            <a:xfrm rot="8720329">
              <a:off x="3498883" y="2587358"/>
              <a:ext cx="2012383" cy="1335265"/>
            </a:xfrm>
            <a:prstGeom prst="triangle">
              <a:avLst/>
            </a:prstGeom>
            <a:gradFill flip="none" rotWithShape="1">
              <a:gsLst>
                <a:gs pos="0">
                  <a:schemeClr val="accent1">
                    <a:shade val="51000"/>
                    <a:satMod val="130000"/>
                    <a:alpha val="13000"/>
                  </a:schemeClr>
                </a:gs>
                <a:gs pos="80000">
                  <a:schemeClr val="accent1">
                    <a:shade val="93000"/>
                    <a:satMod val="130000"/>
                    <a:alpha val="13000"/>
                  </a:schemeClr>
                </a:gs>
                <a:gs pos="100000">
                  <a:schemeClr val="accent1">
                    <a:shade val="94000"/>
                    <a:satMod val="135000"/>
                    <a:alpha val="1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grpSp>
          <p:nvGrpSpPr>
            <p:cNvPr id="22" name="Group 21"/>
            <p:cNvGrpSpPr/>
            <p:nvPr/>
          </p:nvGrpSpPr>
          <p:grpSpPr>
            <a:xfrm>
              <a:off x="2362200" y="1295400"/>
              <a:ext cx="2590800" cy="2027872"/>
              <a:chOff x="3124200" y="2010728"/>
              <a:chExt cx="2590800" cy="2027872"/>
            </a:xfrm>
            <a:solidFill>
              <a:srgbClr val="FFFFFF"/>
            </a:solidFill>
          </p:grpSpPr>
          <p:sp>
            <p:nvSpPr>
              <p:cNvPr id="15" name="Oval 14"/>
              <p:cNvSpPr/>
              <p:nvPr/>
            </p:nvSpPr>
            <p:spPr>
              <a:xfrm>
                <a:off x="3634264" y="2010728"/>
                <a:ext cx="2027872" cy="2027872"/>
              </a:xfrm>
              <a:prstGeom prst="ellipse">
                <a:avLst/>
              </a:prstGeom>
              <a:solidFill>
                <a:srgbClr val="FFFFFF"/>
              </a:solidFill>
              <a:ln w="1524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124200" y="2667000"/>
                <a:ext cx="2590800" cy="738664"/>
              </a:xfrm>
              <a:prstGeom prst="rect">
                <a:avLst/>
              </a:prstGeom>
              <a:noFill/>
            </p:spPr>
            <p:txBody>
              <a:bodyPr wrap="square">
                <a:spAutoFit/>
              </a:bodyPr>
              <a:lstStyle/>
              <a:p>
                <a:pPr lvl="1" algn="ctr"/>
                <a:r>
                  <a:rPr lang="en-GB" sz="1400" dirty="0"/>
                  <a:t>EU</a:t>
                </a:r>
              </a:p>
              <a:p>
                <a:pPr lvl="1" algn="ctr"/>
                <a:r>
                  <a:rPr lang="en-GB" sz="1400" dirty="0">
                    <a:hlinkClick r:id="rId6"/>
                  </a:rPr>
                  <a:t>Cloud Strategy</a:t>
                </a:r>
                <a:endParaRPr lang="en-GB" sz="1400" dirty="0"/>
              </a:p>
              <a:p>
                <a:pPr lvl="1" algn="ctr"/>
                <a:r>
                  <a:rPr lang="en-GB" sz="1400" dirty="0"/>
                  <a:t> in 2012</a:t>
                </a:r>
              </a:p>
            </p:txBody>
          </p:sp>
        </p:grpSp>
      </p:grpSp>
      <p:grpSp>
        <p:nvGrpSpPr>
          <p:cNvPr id="36" name="Group 35"/>
          <p:cNvGrpSpPr/>
          <p:nvPr/>
        </p:nvGrpSpPr>
        <p:grpSpPr>
          <a:xfrm>
            <a:off x="5857812" y="1676400"/>
            <a:ext cx="2752788" cy="2613713"/>
            <a:chOff x="5857812" y="2362200"/>
            <a:chExt cx="2752788" cy="2613713"/>
          </a:xfrm>
        </p:grpSpPr>
        <p:sp>
          <p:nvSpPr>
            <p:cNvPr id="35" name="Isosceles Triangle 34"/>
            <p:cNvSpPr/>
            <p:nvPr/>
          </p:nvSpPr>
          <p:spPr>
            <a:xfrm rot="12987411">
              <a:off x="5857812" y="3241668"/>
              <a:ext cx="2248875" cy="1734245"/>
            </a:xfrm>
            <a:prstGeom prst="triangle">
              <a:avLst/>
            </a:prstGeom>
            <a:gradFill flip="none" rotWithShape="1">
              <a:gsLst>
                <a:gs pos="0">
                  <a:schemeClr val="accent1">
                    <a:shade val="51000"/>
                    <a:satMod val="130000"/>
                    <a:alpha val="13000"/>
                  </a:schemeClr>
                </a:gs>
                <a:gs pos="80000">
                  <a:schemeClr val="accent1">
                    <a:shade val="93000"/>
                    <a:satMod val="130000"/>
                    <a:alpha val="13000"/>
                  </a:schemeClr>
                </a:gs>
                <a:gs pos="100000">
                  <a:schemeClr val="accent1">
                    <a:shade val="94000"/>
                    <a:satMod val="135000"/>
                    <a:alpha val="1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noFill/>
                </a:rPr>
                <a:t>r</a:t>
              </a:r>
            </a:p>
          </p:txBody>
        </p:sp>
        <p:grpSp>
          <p:nvGrpSpPr>
            <p:cNvPr id="23" name="Group 22"/>
            <p:cNvGrpSpPr/>
            <p:nvPr/>
          </p:nvGrpSpPr>
          <p:grpSpPr>
            <a:xfrm>
              <a:off x="6019800" y="2362200"/>
              <a:ext cx="2590800" cy="1981200"/>
              <a:chOff x="6477000" y="2895600"/>
              <a:chExt cx="2590800" cy="1981200"/>
            </a:xfrm>
            <a:solidFill>
              <a:schemeClr val="bg1"/>
            </a:solidFill>
          </p:grpSpPr>
          <p:sp>
            <p:nvSpPr>
              <p:cNvPr id="11" name="Oval 10"/>
              <p:cNvSpPr/>
              <p:nvPr/>
            </p:nvSpPr>
            <p:spPr>
              <a:xfrm>
                <a:off x="7010400" y="2895600"/>
                <a:ext cx="1981200" cy="1981200"/>
              </a:xfrm>
              <a:prstGeom prst="ellipse">
                <a:avLst/>
              </a:prstGeom>
              <a:grpFill/>
              <a:ln w="1524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477000" y="3528536"/>
                <a:ext cx="2590800" cy="738664"/>
              </a:xfrm>
              <a:prstGeom prst="rect">
                <a:avLst/>
              </a:prstGeom>
              <a:noFill/>
            </p:spPr>
            <p:txBody>
              <a:bodyPr wrap="square">
                <a:spAutoFit/>
              </a:bodyPr>
              <a:lstStyle/>
              <a:p>
                <a:pPr lvl="1" algn="ctr"/>
                <a:r>
                  <a:rPr lang="en-GB" sz="1400" dirty="0"/>
                  <a:t>Australia</a:t>
                </a:r>
              </a:p>
              <a:p>
                <a:pPr lvl="1" algn="ctr"/>
                <a:r>
                  <a:rPr lang="en-GB" sz="1400" dirty="0">
                    <a:hlinkClick r:id="rId7"/>
                  </a:rPr>
                  <a:t>Cloud Computing Policy</a:t>
                </a:r>
                <a:endParaRPr lang="en-GB" sz="1400" dirty="0"/>
              </a:p>
              <a:p>
                <a:pPr lvl="1" algn="ctr"/>
                <a:r>
                  <a:rPr lang="en-GB" sz="1400" dirty="0"/>
                  <a:t>in 2010</a:t>
                </a:r>
              </a:p>
            </p:txBody>
          </p:sp>
        </p:grpSp>
      </p:grpSp>
      <p:sp>
        <p:nvSpPr>
          <p:cNvPr id="17" name="Oval 16"/>
          <p:cNvSpPr/>
          <p:nvPr/>
        </p:nvSpPr>
        <p:spPr>
          <a:xfrm>
            <a:off x="2057400" y="460063"/>
            <a:ext cx="5486400" cy="5280242"/>
          </a:xfrm>
          <a:prstGeom prst="ellipse">
            <a:avLst/>
          </a:prstGeom>
          <a:noFill/>
          <a:ln w="1524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2" name="Picture 41" descr="Bahrain-Polytechnic-Logo.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3780" y="5486400"/>
            <a:ext cx="1023830" cy="1231899"/>
          </a:xfrm>
          <a:prstGeom prst="rect">
            <a:avLst/>
          </a:prstGeom>
        </p:spPr>
      </p:pic>
    </p:spTree>
    <p:extLst>
      <p:ext uri="{BB962C8B-B14F-4D97-AF65-F5344CB8AC3E}">
        <p14:creationId xmlns:p14="http://schemas.microsoft.com/office/powerpoint/2010/main" val="22956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2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NoL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24264">
            <a:off x="-1433385" y="-2842256"/>
            <a:ext cx="5384678" cy="7620000"/>
          </a:xfrm>
          <a:prstGeom prst="rect">
            <a:avLst/>
          </a:prstGeom>
        </p:spPr>
      </p:pic>
      <p:sp>
        <p:nvSpPr>
          <p:cNvPr id="2" name="Title 1"/>
          <p:cNvSpPr>
            <a:spLocks noGrp="1"/>
          </p:cNvSpPr>
          <p:nvPr>
            <p:ph type="title"/>
          </p:nvPr>
        </p:nvSpPr>
        <p:spPr/>
        <p:txBody>
          <a:bodyPr/>
          <a:lstStyle/>
          <a:p>
            <a:r>
              <a:rPr lang="en-US" b="1" dirty="0"/>
              <a:t>Scope</a:t>
            </a:r>
          </a:p>
        </p:txBody>
      </p:sp>
      <p:sp>
        <p:nvSpPr>
          <p:cNvPr id="3" name="Content Placeholder 2"/>
          <p:cNvSpPr>
            <a:spLocks noGrp="1"/>
          </p:cNvSpPr>
          <p:nvPr>
            <p:ph idx="1"/>
          </p:nvPr>
        </p:nvSpPr>
        <p:spPr>
          <a:xfrm>
            <a:off x="457200" y="1371600"/>
            <a:ext cx="8229600" cy="1447799"/>
          </a:xfrm>
        </p:spPr>
        <p:txBody>
          <a:bodyPr>
            <a:normAutofit fontScale="92500" lnSpcReduction="20000"/>
          </a:bodyPr>
          <a:lstStyle/>
          <a:p>
            <a:pPr marL="0" indent="0">
              <a:buNone/>
            </a:pPr>
            <a:r>
              <a:rPr lang="en-GB" sz="2800" dirty="0"/>
              <a:t>Using Cloud Computing (CC) for </a:t>
            </a:r>
            <a:r>
              <a:rPr lang="en-GB" sz="3600" dirty="0">
                <a:solidFill>
                  <a:srgbClr val="0070C0"/>
                </a:solidFill>
              </a:rPr>
              <a:t>Teaching</a:t>
            </a:r>
            <a:r>
              <a:rPr lang="en-GB" sz="2800" dirty="0"/>
              <a:t> Information and Communication Technology (ICT) in </a:t>
            </a:r>
            <a:r>
              <a:rPr lang="en-GB" sz="3600" dirty="0">
                <a:solidFill>
                  <a:srgbClr val="0070C0"/>
                </a:solidFill>
              </a:rPr>
              <a:t>Higher Education (HE)</a:t>
            </a:r>
          </a:p>
        </p:txBody>
      </p:sp>
      <p:grpSp>
        <p:nvGrpSpPr>
          <p:cNvPr id="33" name="Group 32"/>
          <p:cNvGrpSpPr/>
          <p:nvPr/>
        </p:nvGrpSpPr>
        <p:grpSpPr>
          <a:xfrm>
            <a:off x="685800" y="3048000"/>
            <a:ext cx="2161056" cy="1893332"/>
            <a:chOff x="914400" y="3048000"/>
            <a:chExt cx="2161056" cy="1893332"/>
          </a:xfrm>
        </p:grpSpPr>
        <p:grpSp>
          <p:nvGrpSpPr>
            <p:cNvPr id="17" name="Group 16"/>
            <p:cNvGrpSpPr/>
            <p:nvPr/>
          </p:nvGrpSpPr>
          <p:grpSpPr>
            <a:xfrm>
              <a:off x="1156728" y="3048000"/>
              <a:ext cx="1676400" cy="1295400"/>
              <a:chOff x="1447800" y="2971800"/>
              <a:chExt cx="1676400" cy="1295400"/>
            </a:xfrm>
          </p:grpSpPr>
          <p:sp>
            <p:nvSpPr>
              <p:cNvPr id="9" name="Oval 8"/>
              <p:cNvSpPr/>
              <p:nvPr/>
            </p:nvSpPr>
            <p:spPr>
              <a:xfrm>
                <a:off x="1600200" y="2971800"/>
                <a:ext cx="1295400" cy="1295400"/>
              </a:xfrm>
              <a:prstGeom prst="ellipse">
                <a:avLst/>
              </a:prstGeom>
              <a:solidFill>
                <a:schemeClr val="bg1"/>
              </a:solidFill>
              <a:ln w="1524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447800" y="3320618"/>
                <a:ext cx="1676400" cy="523220"/>
              </a:xfrm>
              <a:prstGeom prst="rect">
                <a:avLst/>
              </a:prstGeom>
              <a:noFill/>
            </p:spPr>
            <p:txBody>
              <a:bodyPr wrap="square">
                <a:spAutoFit/>
              </a:bodyPr>
              <a:lstStyle/>
              <a:p>
                <a:pPr algn="ctr"/>
                <a:r>
                  <a:rPr lang="en-GB" sz="2800" b="1" dirty="0" err="1"/>
                  <a:t>SaaS</a:t>
                </a:r>
                <a:endParaRPr lang="en-GB" sz="2800" b="1" dirty="0"/>
              </a:p>
            </p:txBody>
          </p:sp>
        </p:grpSp>
        <p:sp>
          <p:nvSpPr>
            <p:cNvPr id="19" name="Rectangle 18"/>
            <p:cNvSpPr/>
            <p:nvPr/>
          </p:nvSpPr>
          <p:spPr>
            <a:xfrm>
              <a:off x="914400" y="4572000"/>
              <a:ext cx="2161056" cy="369332"/>
            </a:xfrm>
            <a:prstGeom prst="rect">
              <a:avLst/>
            </a:prstGeom>
          </p:spPr>
          <p:txBody>
            <a:bodyPr wrap="none">
              <a:spAutoFit/>
            </a:bodyPr>
            <a:lstStyle/>
            <a:p>
              <a:r>
                <a:rPr lang="en-GB" dirty="0"/>
                <a:t>Software as a Service </a:t>
              </a:r>
              <a:endParaRPr lang="en-US" dirty="0"/>
            </a:p>
          </p:txBody>
        </p:sp>
      </p:grpSp>
      <p:grpSp>
        <p:nvGrpSpPr>
          <p:cNvPr id="31" name="Group 30"/>
          <p:cNvGrpSpPr/>
          <p:nvPr/>
        </p:nvGrpSpPr>
        <p:grpSpPr>
          <a:xfrm>
            <a:off x="3352800" y="3048000"/>
            <a:ext cx="2136598" cy="1894933"/>
            <a:chOff x="3468128" y="3048000"/>
            <a:chExt cx="2136598" cy="1894933"/>
          </a:xfrm>
        </p:grpSpPr>
        <p:grpSp>
          <p:nvGrpSpPr>
            <p:cNvPr id="15" name="Group 14"/>
            <p:cNvGrpSpPr/>
            <p:nvPr/>
          </p:nvGrpSpPr>
          <p:grpSpPr>
            <a:xfrm>
              <a:off x="3698227" y="3048000"/>
              <a:ext cx="1676400" cy="1295400"/>
              <a:chOff x="4800600" y="2971800"/>
              <a:chExt cx="1676400" cy="1295400"/>
            </a:xfrm>
          </p:grpSpPr>
          <p:sp>
            <p:nvSpPr>
              <p:cNvPr id="11" name="Oval 10"/>
              <p:cNvSpPr/>
              <p:nvPr/>
            </p:nvSpPr>
            <p:spPr>
              <a:xfrm>
                <a:off x="4953000" y="2971800"/>
                <a:ext cx="1295400" cy="1295400"/>
              </a:xfrm>
              <a:prstGeom prst="ellipse">
                <a:avLst/>
              </a:prstGeom>
              <a:solidFill>
                <a:schemeClr val="bg1"/>
              </a:solidFill>
              <a:ln w="1524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800600" y="3320618"/>
                <a:ext cx="1676400" cy="523220"/>
              </a:xfrm>
              <a:prstGeom prst="rect">
                <a:avLst/>
              </a:prstGeom>
              <a:noFill/>
            </p:spPr>
            <p:txBody>
              <a:bodyPr wrap="square">
                <a:spAutoFit/>
              </a:bodyPr>
              <a:lstStyle/>
              <a:p>
                <a:pPr algn="ctr"/>
                <a:r>
                  <a:rPr lang="en-GB" sz="2800" b="1" dirty="0" err="1"/>
                  <a:t>PaaS</a:t>
                </a:r>
                <a:endParaRPr lang="en-GB" sz="2800" b="1" dirty="0"/>
              </a:p>
            </p:txBody>
          </p:sp>
        </p:grpSp>
        <p:sp>
          <p:nvSpPr>
            <p:cNvPr id="20" name="Rectangle 19"/>
            <p:cNvSpPr/>
            <p:nvPr/>
          </p:nvSpPr>
          <p:spPr>
            <a:xfrm>
              <a:off x="3468128" y="4573601"/>
              <a:ext cx="2136598" cy="369332"/>
            </a:xfrm>
            <a:prstGeom prst="rect">
              <a:avLst/>
            </a:prstGeom>
          </p:spPr>
          <p:txBody>
            <a:bodyPr wrap="none">
              <a:spAutoFit/>
            </a:bodyPr>
            <a:lstStyle/>
            <a:p>
              <a:r>
                <a:rPr lang="en-GB" dirty="0"/>
                <a:t>Platform as a Service </a:t>
              </a:r>
              <a:endParaRPr lang="en-US" dirty="0"/>
            </a:p>
          </p:txBody>
        </p:sp>
      </p:grpSp>
      <p:grpSp>
        <p:nvGrpSpPr>
          <p:cNvPr id="32" name="Group 31"/>
          <p:cNvGrpSpPr/>
          <p:nvPr/>
        </p:nvGrpSpPr>
        <p:grpSpPr>
          <a:xfrm>
            <a:off x="5906528" y="3048000"/>
            <a:ext cx="2615958" cy="1893332"/>
            <a:chOff x="5906528" y="3048000"/>
            <a:chExt cx="2615958" cy="1893332"/>
          </a:xfrm>
        </p:grpSpPr>
        <p:grpSp>
          <p:nvGrpSpPr>
            <p:cNvPr id="16" name="Group 15"/>
            <p:cNvGrpSpPr/>
            <p:nvPr/>
          </p:nvGrpSpPr>
          <p:grpSpPr>
            <a:xfrm>
              <a:off x="6376307" y="3048000"/>
              <a:ext cx="1676400" cy="1295400"/>
              <a:chOff x="6781800" y="2971800"/>
              <a:chExt cx="1676400" cy="1295400"/>
            </a:xfrm>
          </p:grpSpPr>
          <p:sp>
            <p:nvSpPr>
              <p:cNvPr id="13" name="Oval 12"/>
              <p:cNvSpPr/>
              <p:nvPr/>
            </p:nvSpPr>
            <p:spPr>
              <a:xfrm>
                <a:off x="6934200" y="2971800"/>
                <a:ext cx="1295400" cy="1295400"/>
              </a:xfrm>
              <a:prstGeom prst="ellipse">
                <a:avLst/>
              </a:prstGeom>
              <a:solidFill>
                <a:schemeClr val="bg1"/>
              </a:solidFill>
              <a:ln w="1524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781800" y="3320618"/>
                <a:ext cx="1676400" cy="523220"/>
              </a:xfrm>
              <a:prstGeom prst="rect">
                <a:avLst/>
              </a:prstGeom>
              <a:noFill/>
            </p:spPr>
            <p:txBody>
              <a:bodyPr wrap="square">
                <a:spAutoFit/>
              </a:bodyPr>
              <a:lstStyle/>
              <a:p>
                <a:pPr algn="ctr"/>
                <a:r>
                  <a:rPr lang="en-GB" sz="2800" b="1" dirty="0" err="1"/>
                  <a:t>IaaS</a:t>
                </a:r>
                <a:endParaRPr lang="en-GB" sz="2800" b="1" dirty="0"/>
              </a:p>
            </p:txBody>
          </p:sp>
        </p:grpSp>
        <p:sp>
          <p:nvSpPr>
            <p:cNvPr id="21" name="Rectangle 20"/>
            <p:cNvSpPr/>
            <p:nvPr/>
          </p:nvSpPr>
          <p:spPr>
            <a:xfrm>
              <a:off x="5906528" y="4572000"/>
              <a:ext cx="2615958" cy="369332"/>
            </a:xfrm>
            <a:prstGeom prst="rect">
              <a:avLst/>
            </a:prstGeom>
          </p:spPr>
          <p:txBody>
            <a:bodyPr wrap="none">
              <a:spAutoFit/>
            </a:bodyPr>
            <a:lstStyle/>
            <a:p>
              <a:r>
                <a:rPr lang="en-GB" dirty="0"/>
                <a:t>Infrastructure as a Service </a:t>
              </a:r>
              <a:endParaRPr lang="en-US" dirty="0"/>
            </a:p>
          </p:txBody>
        </p:sp>
      </p:grpSp>
      <p:grpSp>
        <p:nvGrpSpPr>
          <p:cNvPr id="5" name="Group 4"/>
          <p:cNvGrpSpPr/>
          <p:nvPr/>
        </p:nvGrpSpPr>
        <p:grpSpPr>
          <a:xfrm>
            <a:off x="457200" y="4894957"/>
            <a:ext cx="3064934" cy="1695450"/>
            <a:chOff x="533400" y="4800600"/>
            <a:chExt cx="3064934" cy="1695450"/>
          </a:xfrm>
        </p:grpSpPr>
        <p:pic>
          <p:nvPicPr>
            <p:cNvPr id="25" name="Picture 24" descr="speed-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800600"/>
              <a:ext cx="2260600" cy="1695450"/>
            </a:xfrm>
            <a:prstGeom prst="rect">
              <a:avLst/>
            </a:prstGeom>
          </p:spPr>
        </p:pic>
        <p:sp>
          <p:nvSpPr>
            <p:cNvPr id="27" name="Rectangle 26"/>
            <p:cNvSpPr/>
            <p:nvPr/>
          </p:nvSpPr>
          <p:spPr>
            <a:xfrm>
              <a:off x="2304627" y="5886450"/>
              <a:ext cx="831703" cy="313522"/>
            </a:xfrm>
            <a:prstGeom prst="rect">
              <a:avLst/>
            </a:prstGeom>
          </p:spPr>
          <p:txBody>
            <a:bodyPr wrap="none">
              <a:spAutoFit/>
            </a:bodyPr>
            <a:lstStyle/>
            <a:p>
              <a:r>
                <a:rPr lang="en-GB" sz="1400" b="1" dirty="0"/>
                <a:t>industry</a:t>
              </a:r>
              <a:endParaRPr lang="en-US" sz="1400" b="1" dirty="0"/>
            </a:p>
          </p:txBody>
        </p:sp>
        <p:sp>
          <p:nvSpPr>
            <p:cNvPr id="28" name="Rectangle 27"/>
            <p:cNvSpPr/>
            <p:nvPr/>
          </p:nvSpPr>
          <p:spPr>
            <a:xfrm>
              <a:off x="2304627" y="6106327"/>
              <a:ext cx="1293707" cy="313524"/>
            </a:xfrm>
            <a:prstGeom prst="rect">
              <a:avLst/>
            </a:prstGeom>
          </p:spPr>
          <p:txBody>
            <a:bodyPr wrap="square">
              <a:spAutoFit/>
            </a:bodyPr>
            <a:lstStyle/>
            <a:p>
              <a:r>
                <a:rPr lang="en-GB" sz="1400" b="1" dirty="0"/>
                <a:t>education</a:t>
              </a:r>
              <a:endParaRPr lang="en-US" sz="1400" b="1" dirty="0"/>
            </a:p>
          </p:txBody>
        </p:sp>
        <p:cxnSp>
          <p:nvCxnSpPr>
            <p:cNvPr id="29" name="Straight Arrow Connector 28"/>
            <p:cNvCxnSpPr/>
            <p:nvPr/>
          </p:nvCxnSpPr>
          <p:spPr>
            <a:xfrm>
              <a:off x="1981200" y="6080506"/>
              <a:ext cx="25874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981200" y="6300382"/>
              <a:ext cx="258741"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sp>
        <p:nvSpPr>
          <p:cNvPr id="24" name="Content Placeholder 2"/>
          <p:cNvSpPr txBox="1">
            <a:spLocks/>
          </p:cNvSpPr>
          <p:nvPr/>
        </p:nvSpPr>
        <p:spPr>
          <a:xfrm>
            <a:off x="3429000" y="5048250"/>
            <a:ext cx="551861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3600" dirty="0"/>
              <a:t>The shift to CC in </a:t>
            </a:r>
            <a:r>
              <a:rPr lang="en-GB" sz="3600" dirty="0">
                <a:solidFill>
                  <a:srgbClr val="0070C0"/>
                </a:solidFill>
              </a:rPr>
              <a:t>education</a:t>
            </a:r>
            <a:r>
              <a:rPr lang="en-GB" sz="3600" dirty="0"/>
              <a:t> is …</a:t>
            </a:r>
            <a:r>
              <a:rPr lang="en-GB" sz="3600" b="1" u="sng" dirty="0"/>
              <a:t>slower</a:t>
            </a:r>
            <a:r>
              <a:rPr lang="en-GB" sz="3600" dirty="0"/>
              <a:t> than </a:t>
            </a:r>
            <a:r>
              <a:rPr lang="en-GB" sz="3600" dirty="0">
                <a:solidFill>
                  <a:srgbClr val="FF0000"/>
                </a:solidFill>
              </a:rPr>
              <a:t>industry</a:t>
            </a:r>
            <a:r>
              <a:rPr lang="en-GB" sz="3600" dirty="0"/>
              <a:t> </a:t>
            </a:r>
            <a:endParaRPr lang="en-US" sz="3600" dirty="0"/>
          </a:p>
        </p:txBody>
      </p:sp>
      <p:pic>
        <p:nvPicPr>
          <p:cNvPr id="35" name="Picture 34"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3780" y="0"/>
            <a:ext cx="1023830" cy="1231899"/>
          </a:xfrm>
          <a:prstGeom prst="rect">
            <a:avLst/>
          </a:prstGeom>
        </p:spPr>
      </p:pic>
    </p:spTree>
    <p:extLst>
      <p:ext uri="{BB962C8B-B14F-4D97-AF65-F5344CB8AC3E}">
        <p14:creationId xmlns:p14="http://schemas.microsoft.com/office/powerpoint/2010/main" val="20781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133600"/>
            <a:ext cx="5384678" cy="7620000"/>
          </a:xfrm>
          <a:prstGeom prst="rect">
            <a:avLst/>
          </a:prstGeom>
        </p:spPr>
      </p:pic>
      <p:sp>
        <p:nvSpPr>
          <p:cNvPr id="2" name="Title 1"/>
          <p:cNvSpPr>
            <a:spLocks noGrp="1"/>
          </p:cNvSpPr>
          <p:nvPr>
            <p:ph type="title"/>
          </p:nvPr>
        </p:nvSpPr>
        <p:spPr>
          <a:xfrm>
            <a:off x="457200" y="1257301"/>
            <a:ext cx="8229600" cy="685800"/>
          </a:xfrm>
        </p:spPr>
        <p:txBody>
          <a:bodyPr>
            <a:normAutofit fontScale="90000"/>
          </a:bodyPr>
          <a:lstStyle/>
          <a:p>
            <a:r>
              <a:rPr lang="en-US" dirty="0"/>
              <a:t>Status Quo</a:t>
            </a:r>
          </a:p>
        </p:txBody>
      </p:sp>
      <p:sp>
        <p:nvSpPr>
          <p:cNvPr id="3" name="Content Placeholder 2"/>
          <p:cNvSpPr>
            <a:spLocks noGrp="1"/>
          </p:cNvSpPr>
          <p:nvPr>
            <p:ph idx="1"/>
          </p:nvPr>
        </p:nvSpPr>
        <p:spPr>
          <a:xfrm>
            <a:off x="457200" y="1943101"/>
            <a:ext cx="8229600" cy="3657599"/>
          </a:xfrm>
        </p:spPr>
        <p:txBody>
          <a:bodyPr>
            <a:normAutofit/>
          </a:bodyPr>
          <a:lstStyle/>
          <a:p>
            <a:r>
              <a:rPr lang="en-GB" dirty="0"/>
              <a:t>Current research addresses</a:t>
            </a:r>
          </a:p>
          <a:p>
            <a:pPr lvl="1"/>
            <a:r>
              <a:rPr lang="en-GB" dirty="0"/>
              <a:t>capabilities, issues, and adoption challenges</a:t>
            </a:r>
          </a:p>
          <a:p>
            <a:pPr lvl="1"/>
            <a:r>
              <a:rPr lang="en-GB" dirty="0"/>
              <a:t>technical, social, and pedagogical or </a:t>
            </a:r>
            <a:r>
              <a:rPr lang="en-GB" dirty="0" err="1"/>
              <a:t>andragogical</a:t>
            </a:r>
            <a:r>
              <a:rPr lang="en-GB" dirty="0"/>
              <a:t> strands</a:t>
            </a:r>
          </a:p>
        </p:txBody>
      </p:sp>
    </p:spTree>
    <p:extLst>
      <p:ext uri="{BB962C8B-B14F-4D97-AF65-F5344CB8AC3E}">
        <p14:creationId xmlns:p14="http://schemas.microsoft.com/office/powerpoint/2010/main" val="335092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QuestionMa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675" y="0"/>
            <a:ext cx="3677325" cy="6858000"/>
          </a:xfrm>
          <a:prstGeom prst="rect">
            <a:avLst/>
          </a:prstGeom>
        </p:spPr>
      </p:pic>
      <p:sp>
        <p:nvSpPr>
          <p:cNvPr id="3" name="Content Placeholder 2"/>
          <p:cNvSpPr>
            <a:spLocks noGrp="1"/>
          </p:cNvSpPr>
          <p:nvPr>
            <p:ph idx="1"/>
          </p:nvPr>
        </p:nvSpPr>
        <p:spPr>
          <a:xfrm>
            <a:off x="457200" y="914400"/>
            <a:ext cx="5715000" cy="5486400"/>
          </a:xfrm>
        </p:spPr>
        <p:txBody>
          <a:bodyPr>
            <a:normAutofit/>
          </a:bodyPr>
          <a:lstStyle/>
          <a:p>
            <a:pPr marL="0" indent="0">
              <a:buNone/>
            </a:pPr>
            <a:endParaRPr lang="en-GB" sz="3600" dirty="0"/>
          </a:p>
          <a:p>
            <a:pPr marL="0" indent="0" algn="ctr">
              <a:buNone/>
            </a:pPr>
            <a:r>
              <a:rPr lang="en-GB" sz="3600" b="1" i="1" dirty="0">
                <a:solidFill>
                  <a:srgbClr val="FF0000"/>
                </a:solidFill>
              </a:rPr>
              <a:t>How can CC be useful for ICT courses in HEI?</a:t>
            </a:r>
            <a:endParaRPr lang="en-GB" sz="3600" b="1" dirty="0">
              <a:solidFill>
                <a:srgbClr val="FF0000"/>
              </a:solidFill>
            </a:endParaRPr>
          </a:p>
          <a:p>
            <a:pPr marL="0" indent="0" algn="ctr">
              <a:buNone/>
            </a:pPr>
            <a:endParaRPr lang="en-GB" sz="3600" dirty="0"/>
          </a:p>
          <a:p>
            <a:pPr marL="0" indent="0" algn="ctr">
              <a:buNone/>
            </a:pPr>
            <a:r>
              <a:rPr lang="en-GB" sz="2800" dirty="0"/>
              <a:t>What are the </a:t>
            </a:r>
            <a:r>
              <a:rPr lang="en-GB" sz="2800" b="1" i="1" dirty="0"/>
              <a:t>Affordances</a:t>
            </a:r>
            <a:r>
              <a:rPr lang="en-GB" sz="2800" dirty="0"/>
              <a:t> and </a:t>
            </a:r>
            <a:r>
              <a:rPr lang="en-GB" sz="2800" b="1" i="1" dirty="0"/>
              <a:t>Challenges</a:t>
            </a:r>
            <a:r>
              <a:rPr lang="en-GB" sz="2800" dirty="0"/>
              <a:t> of shifting to CC in Higher Education?</a:t>
            </a:r>
          </a:p>
          <a:p>
            <a:pPr marL="0" indent="0" algn="ctr">
              <a:buNone/>
            </a:pPr>
            <a:endParaRPr lang="en-GB" sz="2800" dirty="0"/>
          </a:p>
          <a:p>
            <a:pPr marL="0" indent="0" algn="ctr">
              <a:buNone/>
            </a:pPr>
            <a:r>
              <a:rPr lang="en-GB" sz="2800" dirty="0"/>
              <a:t>What are the Stakeholders Perceptions?</a:t>
            </a:r>
            <a:endParaRPr lang="en-US" sz="2800" dirty="0"/>
          </a:p>
        </p:txBody>
      </p:sp>
      <p:pic>
        <p:nvPicPr>
          <p:cNvPr id="28" name="Picture 27"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3780" y="5486400"/>
            <a:ext cx="1023830" cy="1231899"/>
          </a:xfrm>
          <a:prstGeom prst="rect">
            <a:avLst/>
          </a:prstGeom>
        </p:spPr>
      </p:pic>
    </p:spTree>
    <p:extLst>
      <p:ext uri="{BB962C8B-B14F-4D97-AF65-F5344CB8AC3E}">
        <p14:creationId xmlns:p14="http://schemas.microsoft.com/office/powerpoint/2010/main" val="65697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133600"/>
            <a:ext cx="5384678" cy="7620000"/>
          </a:xfrm>
          <a:prstGeom prst="rect">
            <a:avLst/>
          </a:prstGeom>
        </p:spPr>
      </p:pic>
      <p:pic>
        <p:nvPicPr>
          <p:cNvPr id="41" name="Picture 40"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3780" y="5486400"/>
            <a:ext cx="1023830" cy="1231899"/>
          </a:xfrm>
          <a:prstGeom prst="rect">
            <a:avLst/>
          </a:prstGeom>
        </p:spPr>
      </p:pic>
      <p:sp>
        <p:nvSpPr>
          <p:cNvPr id="2" name="Title 1"/>
          <p:cNvSpPr>
            <a:spLocks noGrp="1"/>
          </p:cNvSpPr>
          <p:nvPr>
            <p:ph type="title"/>
          </p:nvPr>
        </p:nvSpPr>
        <p:spPr/>
        <p:txBody>
          <a:bodyPr/>
          <a:lstStyle/>
          <a:p>
            <a:r>
              <a:rPr lang="en-US" b="1" dirty="0"/>
              <a:t>Higher Education Context</a:t>
            </a:r>
          </a:p>
        </p:txBody>
      </p:sp>
      <p:grpSp>
        <p:nvGrpSpPr>
          <p:cNvPr id="6" name="Group 5"/>
          <p:cNvGrpSpPr/>
          <p:nvPr/>
        </p:nvGrpSpPr>
        <p:grpSpPr>
          <a:xfrm>
            <a:off x="3345524" y="2771726"/>
            <a:ext cx="2565918" cy="2086172"/>
            <a:chOff x="3460102" y="2538702"/>
            <a:chExt cx="2565918" cy="2086172"/>
          </a:xfrm>
        </p:grpSpPr>
        <p:grpSp>
          <p:nvGrpSpPr>
            <p:cNvPr id="18" name="Group 17"/>
            <p:cNvGrpSpPr/>
            <p:nvPr/>
          </p:nvGrpSpPr>
          <p:grpSpPr>
            <a:xfrm>
              <a:off x="3460102" y="2968690"/>
              <a:ext cx="2565918" cy="1656184"/>
              <a:chOff x="2534920" y="1783080"/>
              <a:chExt cx="1676400" cy="1082040"/>
            </a:xfrm>
          </p:grpSpPr>
          <p:sp>
            <p:nvSpPr>
              <p:cNvPr id="8" name="Oval 7"/>
              <p:cNvSpPr/>
              <p:nvPr/>
            </p:nvSpPr>
            <p:spPr>
              <a:xfrm>
                <a:off x="2849880" y="1783080"/>
                <a:ext cx="1082041" cy="1082040"/>
              </a:xfrm>
              <a:prstGeom prst="ellipse">
                <a:avLst/>
              </a:prstGeom>
              <a:solidFill>
                <a:schemeClr val="bg1"/>
              </a:solidFill>
              <a:ln w="1524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534920" y="2170386"/>
                <a:ext cx="1676400" cy="293414"/>
              </a:xfrm>
              <a:prstGeom prst="rect">
                <a:avLst/>
              </a:prstGeom>
              <a:noFill/>
              <a:ln>
                <a:noFill/>
              </a:ln>
            </p:spPr>
            <p:txBody>
              <a:bodyPr wrap="square">
                <a:spAutoFit/>
              </a:bodyPr>
              <a:lstStyle/>
              <a:p>
                <a:pPr algn="ctr"/>
                <a:r>
                  <a:rPr lang="en-GB" sz="2000" b="1" dirty="0"/>
                  <a:t>learners</a:t>
                </a:r>
              </a:p>
            </p:txBody>
          </p:sp>
        </p:gr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0651" y="2538702"/>
              <a:ext cx="807375" cy="907257"/>
            </a:xfrm>
            <a:prstGeom prst="rect">
              <a:avLst/>
            </a:prstGeom>
          </p:spPr>
        </p:pic>
      </p:grpSp>
      <p:grpSp>
        <p:nvGrpSpPr>
          <p:cNvPr id="5" name="Group 4"/>
          <p:cNvGrpSpPr/>
          <p:nvPr/>
        </p:nvGrpSpPr>
        <p:grpSpPr>
          <a:xfrm>
            <a:off x="5112839" y="1069004"/>
            <a:ext cx="2212211" cy="2335950"/>
            <a:chOff x="7242185" y="3426351"/>
            <a:chExt cx="1881673" cy="1968631"/>
          </a:xfrm>
        </p:grpSpPr>
        <p:grpSp>
          <p:nvGrpSpPr>
            <p:cNvPr id="17" name="Group 16"/>
            <p:cNvGrpSpPr/>
            <p:nvPr/>
          </p:nvGrpSpPr>
          <p:grpSpPr>
            <a:xfrm>
              <a:off x="7242185" y="3940962"/>
              <a:ext cx="1881673" cy="1454020"/>
              <a:chOff x="4038600" y="2438400"/>
              <a:chExt cx="1676400" cy="1295400"/>
            </a:xfrm>
          </p:grpSpPr>
          <p:sp>
            <p:nvSpPr>
              <p:cNvPr id="11" name="Oval 10"/>
              <p:cNvSpPr/>
              <p:nvPr/>
            </p:nvSpPr>
            <p:spPr>
              <a:xfrm>
                <a:off x="4267200" y="2438400"/>
                <a:ext cx="1295400" cy="1295400"/>
              </a:xfrm>
              <a:prstGeom prst="ellipse">
                <a:avLst/>
              </a:prstGeom>
              <a:solidFill>
                <a:schemeClr val="bg1"/>
              </a:solidFill>
              <a:ln w="1524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038600" y="2895600"/>
                <a:ext cx="1676400" cy="400110"/>
              </a:xfrm>
              <a:prstGeom prst="rect">
                <a:avLst/>
              </a:prstGeom>
              <a:noFill/>
              <a:ln>
                <a:noFill/>
              </a:ln>
            </p:spPr>
            <p:txBody>
              <a:bodyPr wrap="square">
                <a:spAutoFit/>
              </a:bodyPr>
              <a:lstStyle/>
              <a:p>
                <a:pPr algn="ctr"/>
                <a:r>
                  <a:rPr lang="en-GB" sz="2000" dirty="0"/>
                  <a:t>Educators</a:t>
                </a:r>
                <a:endParaRPr lang="en-GB" sz="2000" b="1" dirty="0"/>
              </a:p>
            </p:txBody>
          </p:sp>
        </p:gr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2009" y="3426351"/>
              <a:ext cx="864394" cy="971329"/>
            </a:xfrm>
            <a:prstGeom prst="rect">
              <a:avLst/>
            </a:prstGeom>
          </p:spPr>
        </p:pic>
      </p:grpSp>
      <p:grpSp>
        <p:nvGrpSpPr>
          <p:cNvPr id="46" name="Group 45"/>
          <p:cNvGrpSpPr/>
          <p:nvPr/>
        </p:nvGrpSpPr>
        <p:grpSpPr>
          <a:xfrm>
            <a:off x="2356546" y="1235102"/>
            <a:ext cx="1829919" cy="2013258"/>
            <a:chOff x="5738329" y="1491371"/>
            <a:chExt cx="2032082" cy="2353853"/>
          </a:xfrm>
        </p:grpSpPr>
        <p:grpSp>
          <p:nvGrpSpPr>
            <p:cNvPr id="16" name="Group 15"/>
            <p:cNvGrpSpPr/>
            <p:nvPr/>
          </p:nvGrpSpPr>
          <p:grpSpPr>
            <a:xfrm>
              <a:off x="5738329" y="1799043"/>
              <a:ext cx="2032082" cy="2046181"/>
              <a:chOff x="2667000" y="3048000"/>
              <a:chExt cx="1752600" cy="1752600"/>
            </a:xfrm>
          </p:grpSpPr>
          <p:sp>
            <p:nvSpPr>
              <p:cNvPr id="14" name="Oval 13"/>
              <p:cNvSpPr/>
              <p:nvPr/>
            </p:nvSpPr>
            <p:spPr>
              <a:xfrm>
                <a:off x="2667000" y="3048000"/>
                <a:ext cx="1752600" cy="1752600"/>
              </a:xfrm>
              <a:prstGeom prst="ellipse">
                <a:avLst/>
              </a:prstGeom>
              <a:solidFill>
                <a:schemeClr val="bg1"/>
              </a:solidFill>
              <a:ln w="152400"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742977" y="3555563"/>
                <a:ext cx="1676400" cy="400680"/>
              </a:xfrm>
              <a:prstGeom prst="rect">
                <a:avLst/>
              </a:prstGeom>
              <a:noFill/>
              <a:ln>
                <a:noFill/>
              </a:ln>
            </p:spPr>
            <p:txBody>
              <a:bodyPr wrap="square">
                <a:spAutoFit/>
              </a:bodyPr>
              <a:lstStyle/>
              <a:p>
                <a:pPr algn="ctr"/>
                <a:r>
                  <a:rPr lang="en-GB" sz="2000" dirty="0"/>
                  <a:t>Administrators</a:t>
                </a:r>
                <a:endParaRPr lang="en-GB" sz="2000" b="1" dirty="0"/>
              </a:p>
            </p:txBody>
          </p:sp>
        </p:gr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077" y="1491371"/>
              <a:ext cx="854419" cy="960121"/>
            </a:xfrm>
            <a:prstGeom prst="rect">
              <a:avLst/>
            </a:prstGeom>
          </p:spPr>
        </p:pic>
      </p:grpSp>
      <p:grpSp>
        <p:nvGrpSpPr>
          <p:cNvPr id="7" name="Group 6"/>
          <p:cNvGrpSpPr/>
          <p:nvPr/>
        </p:nvGrpSpPr>
        <p:grpSpPr>
          <a:xfrm>
            <a:off x="2342819" y="4570932"/>
            <a:ext cx="1881673" cy="1968302"/>
            <a:chOff x="4999653" y="4678204"/>
            <a:chExt cx="1881673" cy="1968302"/>
          </a:xfrm>
        </p:grpSpPr>
        <p:grpSp>
          <p:nvGrpSpPr>
            <p:cNvPr id="20" name="Group 19"/>
            <p:cNvGrpSpPr/>
            <p:nvPr/>
          </p:nvGrpSpPr>
          <p:grpSpPr>
            <a:xfrm>
              <a:off x="4999653" y="5106955"/>
              <a:ext cx="1881673" cy="1539551"/>
              <a:chOff x="4038600" y="2438400"/>
              <a:chExt cx="1676400" cy="1371600"/>
            </a:xfrm>
          </p:grpSpPr>
          <p:sp>
            <p:nvSpPr>
              <p:cNvPr id="21" name="Oval 20"/>
              <p:cNvSpPr/>
              <p:nvPr/>
            </p:nvSpPr>
            <p:spPr>
              <a:xfrm>
                <a:off x="4191000" y="2438400"/>
                <a:ext cx="1371600" cy="1371600"/>
              </a:xfrm>
              <a:prstGeom prst="ellipse">
                <a:avLst/>
              </a:prstGeom>
              <a:solidFill>
                <a:schemeClr val="bg1"/>
              </a:solidFill>
              <a:ln w="152400" cmpd="sng">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4038600" y="2895600"/>
                <a:ext cx="1676400" cy="356462"/>
              </a:xfrm>
              <a:prstGeom prst="rect">
                <a:avLst/>
              </a:prstGeom>
              <a:noFill/>
            </p:spPr>
            <p:txBody>
              <a:bodyPr wrap="square">
                <a:spAutoFit/>
              </a:bodyPr>
              <a:lstStyle/>
              <a:p>
                <a:pPr algn="ctr"/>
                <a:r>
                  <a:rPr lang="en-GB" sz="2000" dirty="0"/>
                  <a:t>Employers</a:t>
                </a:r>
                <a:endParaRPr lang="en-GB" sz="2000" b="1" dirty="0"/>
              </a:p>
            </p:txBody>
          </p:sp>
        </p:grpSp>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2649" y="4678204"/>
              <a:ext cx="854419" cy="960121"/>
            </a:xfrm>
            <a:prstGeom prst="rect">
              <a:avLst/>
            </a:prstGeom>
          </p:spPr>
        </p:pic>
      </p:grpSp>
      <p:grpSp>
        <p:nvGrpSpPr>
          <p:cNvPr id="13" name="Group 12"/>
          <p:cNvGrpSpPr/>
          <p:nvPr/>
        </p:nvGrpSpPr>
        <p:grpSpPr>
          <a:xfrm>
            <a:off x="6871609" y="3065306"/>
            <a:ext cx="1710612" cy="1939594"/>
            <a:chOff x="2648123" y="4364789"/>
            <a:chExt cx="1710612" cy="1939594"/>
          </a:xfrm>
        </p:grpSpPr>
        <p:grpSp>
          <p:nvGrpSpPr>
            <p:cNvPr id="27" name="Group 26"/>
            <p:cNvGrpSpPr/>
            <p:nvPr/>
          </p:nvGrpSpPr>
          <p:grpSpPr>
            <a:xfrm>
              <a:off x="2648123" y="4850363"/>
              <a:ext cx="1710612" cy="1454020"/>
              <a:chOff x="4153400" y="2438400"/>
              <a:chExt cx="1524000" cy="1295400"/>
            </a:xfrm>
          </p:grpSpPr>
          <p:sp>
            <p:nvSpPr>
              <p:cNvPr id="28" name="Oval 27"/>
              <p:cNvSpPr/>
              <p:nvPr/>
            </p:nvSpPr>
            <p:spPr>
              <a:xfrm>
                <a:off x="4267200" y="2438400"/>
                <a:ext cx="1295400" cy="1295400"/>
              </a:xfrm>
              <a:prstGeom prst="ellipse">
                <a:avLst/>
              </a:prstGeom>
              <a:solidFill>
                <a:schemeClr val="bg1"/>
              </a:solidFill>
              <a:ln w="152400" cmpd="sng">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4153400" y="2743773"/>
                <a:ext cx="1524000" cy="630662"/>
              </a:xfrm>
              <a:prstGeom prst="rect">
                <a:avLst/>
              </a:prstGeom>
              <a:noFill/>
              <a:ln>
                <a:noFill/>
              </a:ln>
            </p:spPr>
            <p:txBody>
              <a:bodyPr wrap="square">
                <a:spAutoFit/>
              </a:bodyPr>
              <a:lstStyle/>
              <a:p>
                <a:pPr algn="ctr"/>
                <a:r>
                  <a:rPr lang="en-GB" sz="2000" dirty="0"/>
                  <a:t>Policy</a:t>
                </a:r>
              </a:p>
              <a:p>
                <a:pPr algn="ctr"/>
                <a:r>
                  <a:rPr lang="en-GB" sz="2000" dirty="0"/>
                  <a:t>Makers</a:t>
                </a:r>
                <a:endParaRPr lang="en-GB" sz="2000" b="1" dirty="0"/>
              </a:p>
            </p:txBody>
          </p:sp>
        </p:grpSp>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3918" y="4364789"/>
              <a:ext cx="854419" cy="960121"/>
            </a:xfrm>
            <a:prstGeom prst="rect">
              <a:avLst/>
            </a:prstGeom>
          </p:spPr>
        </p:pic>
      </p:grpSp>
      <p:grpSp>
        <p:nvGrpSpPr>
          <p:cNvPr id="19" name="Group 18"/>
          <p:cNvGrpSpPr/>
          <p:nvPr/>
        </p:nvGrpSpPr>
        <p:grpSpPr>
          <a:xfrm>
            <a:off x="662486" y="2729122"/>
            <a:ext cx="1937252" cy="2128776"/>
            <a:chOff x="1849132" y="1318982"/>
            <a:chExt cx="1967204" cy="2262833"/>
          </a:xfrm>
        </p:grpSpPr>
        <p:grpSp>
          <p:nvGrpSpPr>
            <p:cNvPr id="24" name="Group 23"/>
            <p:cNvGrpSpPr/>
            <p:nvPr/>
          </p:nvGrpSpPr>
          <p:grpSpPr>
            <a:xfrm>
              <a:off x="1849132" y="1614611"/>
              <a:ext cx="1967204" cy="1967204"/>
              <a:chOff x="2679572" y="3060839"/>
              <a:chExt cx="1752600" cy="1752600"/>
            </a:xfrm>
          </p:grpSpPr>
          <p:sp>
            <p:nvSpPr>
              <p:cNvPr id="25" name="Oval 24"/>
              <p:cNvSpPr/>
              <p:nvPr/>
            </p:nvSpPr>
            <p:spPr>
              <a:xfrm>
                <a:off x="2679572" y="3060839"/>
                <a:ext cx="1752600" cy="1752600"/>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2743200" y="3657600"/>
                <a:ext cx="1676400" cy="630662"/>
              </a:xfrm>
              <a:prstGeom prst="rect">
                <a:avLst/>
              </a:prstGeom>
              <a:noFill/>
            </p:spPr>
            <p:txBody>
              <a:bodyPr wrap="square">
                <a:spAutoFit/>
              </a:bodyPr>
              <a:lstStyle/>
              <a:p>
                <a:pPr algn="ctr"/>
                <a:r>
                  <a:rPr lang="en-GB" sz="2000" dirty="0"/>
                  <a:t>Technology providers</a:t>
                </a:r>
              </a:p>
            </p:txBody>
          </p:sp>
        </p:gr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91411" y="1318982"/>
              <a:ext cx="854419" cy="960121"/>
            </a:xfrm>
            <a:prstGeom prst="rect">
              <a:avLst/>
            </a:prstGeom>
          </p:spPr>
        </p:pic>
      </p:grpSp>
      <p:grpSp>
        <p:nvGrpSpPr>
          <p:cNvPr id="23" name="Group 22"/>
          <p:cNvGrpSpPr/>
          <p:nvPr/>
        </p:nvGrpSpPr>
        <p:grpSpPr>
          <a:xfrm>
            <a:off x="5278108" y="4400900"/>
            <a:ext cx="1881673" cy="2212336"/>
            <a:chOff x="398933" y="3151211"/>
            <a:chExt cx="1881673" cy="2212336"/>
          </a:xfrm>
        </p:grpSpPr>
        <p:grpSp>
          <p:nvGrpSpPr>
            <p:cNvPr id="31" name="Group 30"/>
            <p:cNvGrpSpPr/>
            <p:nvPr/>
          </p:nvGrpSpPr>
          <p:grpSpPr>
            <a:xfrm>
              <a:off x="398933" y="3652935"/>
              <a:ext cx="1881673" cy="1710612"/>
              <a:chOff x="2530577" y="1524000"/>
              <a:chExt cx="1676400" cy="1524000"/>
            </a:xfrm>
          </p:grpSpPr>
          <p:sp>
            <p:nvSpPr>
              <p:cNvPr id="32" name="Oval 31"/>
              <p:cNvSpPr/>
              <p:nvPr/>
            </p:nvSpPr>
            <p:spPr>
              <a:xfrm>
                <a:off x="2590800" y="1524000"/>
                <a:ext cx="1524000" cy="1524000"/>
              </a:xfrm>
              <a:prstGeom prst="ellipse">
                <a:avLst/>
              </a:prstGeom>
              <a:solidFill>
                <a:schemeClr val="bg1"/>
              </a:solidFill>
              <a:ln w="152400" cmpd="sng">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2530577" y="2057400"/>
                <a:ext cx="1676400" cy="356462"/>
              </a:xfrm>
              <a:prstGeom prst="rect">
                <a:avLst/>
              </a:prstGeom>
              <a:noFill/>
            </p:spPr>
            <p:txBody>
              <a:bodyPr wrap="square">
                <a:spAutoFit/>
              </a:bodyPr>
              <a:lstStyle/>
              <a:p>
                <a:pPr algn="ctr"/>
                <a:r>
                  <a:rPr lang="en-GB" sz="2000" dirty="0"/>
                  <a:t>Society</a:t>
                </a:r>
                <a:endParaRPr lang="en-US" sz="2000" dirty="0"/>
              </a:p>
            </p:txBody>
          </p:sp>
        </p:grpSp>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9581" y="3151211"/>
              <a:ext cx="892977" cy="1003448"/>
            </a:xfrm>
            <a:prstGeom prst="rect">
              <a:avLst/>
            </a:prstGeom>
          </p:spPr>
        </p:pic>
      </p:grpSp>
    </p:spTree>
    <p:extLst>
      <p:ext uri="{BB962C8B-B14F-4D97-AF65-F5344CB8AC3E}">
        <p14:creationId xmlns:p14="http://schemas.microsoft.com/office/powerpoint/2010/main" val="118105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315453" y="3163037"/>
            <a:ext cx="10114888" cy="8378494"/>
            <a:chOff x="-1707219" y="3102396"/>
            <a:chExt cx="12375341" cy="10250903"/>
          </a:xfrm>
        </p:grpSpPr>
        <p:pic>
          <p:nvPicPr>
            <p:cNvPr id="43" name="Picture 42" descr="CloudNo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5443">
              <a:off x="3842892" y="3102396"/>
              <a:ext cx="6825230" cy="9658562"/>
            </a:xfrm>
            <a:prstGeom prst="rect">
              <a:avLst/>
            </a:prstGeom>
          </p:spPr>
        </p:pic>
        <p:pic>
          <p:nvPicPr>
            <p:cNvPr id="44" name="Picture 43" descr="CloudNoLines.jpg"/>
            <p:cNvPicPr>
              <a:picLocks noChangeAspect="1"/>
            </p:cNvPicPr>
            <p:nvPr/>
          </p:nvPicPr>
          <p:blipFill rotWithShape="1">
            <a:blip r:embed="rId3">
              <a:extLst>
                <a:ext uri="{28A0092B-C50C-407E-A947-70E740481C1C}">
                  <a14:useLocalDpi xmlns:a14="http://schemas.microsoft.com/office/drawing/2010/main" val="0"/>
                </a:ext>
              </a:extLst>
            </a:blip>
            <a:srcRect t="11820" r="12192"/>
            <a:stretch/>
          </p:blipFill>
          <p:spPr>
            <a:xfrm rot="226593">
              <a:off x="-1707219" y="4836322"/>
              <a:ext cx="5993100" cy="8516977"/>
            </a:xfrm>
            <a:prstGeom prst="rect">
              <a:avLst/>
            </a:prstGeom>
          </p:spPr>
        </p:pic>
      </p:grpSp>
      <p:grpSp>
        <p:nvGrpSpPr>
          <p:cNvPr id="17" name="Group 16"/>
          <p:cNvGrpSpPr/>
          <p:nvPr/>
        </p:nvGrpSpPr>
        <p:grpSpPr>
          <a:xfrm>
            <a:off x="3675192" y="4322481"/>
            <a:ext cx="2099390" cy="2099388"/>
            <a:chOff x="2582488" y="2134986"/>
            <a:chExt cx="1870365" cy="1870364"/>
          </a:xfrm>
        </p:grpSpPr>
        <p:sp>
          <p:nvSpPr>
            <p:cNvPr id="18" name="Oval 17"/>
            <p:cNvSpPr/>
            <p:nvPr/>
          </p:nvSpPr>
          <p:spPr>
            <a:xfrm>
              <a:off x="2582488" y="2134986"/>
              <a:ext cx="1870365" cy="1870364"/>
            </a:xfrm>
            <a:prstGeom prst="ellipse">
              <a:avLst/>
            </a:prstGeom>
            <a:solidFill>
              <a:schemeClr val="bg1"/>
            </a:solidFill>
            <a:ln w="152400" cmpd="sng">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2715101" y="2598123"/>
              <a:ext cx="1629295" cy="904863"/>
            </a:xfrm>
            <a:prstGeom prst="rect">
              <a:avLst/>
            </a:prstGeom>
            <a:noFill/>
          </p:spPr>
          <p:txBody>
            <a:bodyPr wrap="square">
              <a:spAutoFit/>
            </a:bodyPr>
            <a:lstStyle/>
            <a:p>
              <a:pPr algn="ctr"/>
              <a:r>
                <a:rPr lang="en-US" sz="2000" dirty="0"/>
                <a:t>Pedagogy </a:t>
              </a:r>
            </a:p>
            <a:p>
              <a:pPr algn="ctr"/>
              <a:r>
                <a:rPr lang="en-US" sz="2000" dirty="0"/>
                <a:t>and teaching strategies</a:t>
              </a:r>
            </a:p>
          </p:txBody>
        </p:sp>
      </p:grpSp>
      <p:pic>
        <p:nvPicPr>
          <p:cNvPr id="37" name="Picture 36" descr="Bahrain-Polytechn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3780" y="5486400"/>
            <a:ext cx="1023830" cy="1231899"/>
          </a:xfrm>
          <a:prstGeom prst="rect">
            <a:avLst/>
          </a:prstGeom>
        </p:spPr>
      </p:pic>
      <p:grpSp>
        <p:nvGrpSpPr>
          <p:cNvPr id="14" name="Group 13"/>
          <p:cNvGrpSpPr/>
          <p:nvPr/>
        </p:nvGrpSpPr>
        <p:grpSpPr>
          <a:xfrm>
            <a:off x="909267" y="3375337"/>
            <a:ext cx="2127379" cy="2127377"/>
            <a:chOff x="3974920" y="2143460"/>
            <a:chExt cx="1895301" cy="1895300"/>
          </a:xfrm>
        </p:grpSpPr>
        <p:sp>
          <p:nvSpPr>
            <p:cNvPr id="24" name="Oval 23"/>
            <p:cNvSpPr/>
            <p:nvPr/>
          </p:nvSpPr>
          <p:spPr>
            <a:xfrm>
              <a:off x="3974920" y="2143460"/>
              <a:ext cx="1895301" cy="1895300"/>
            </a:xfrm>
            <a:prstGeom prst="ellipse">
              <a:avLst/>
            </a:prstGeom>
            <a:solidFill>
              <a:schemeClr val="bg1"/>
            </a:solidFill>
            <a:ln w="152400" cmpd="sng">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4038600" y="2754123"/>
              <a:ext cx="1676400" cy="904863"/>
            </a:xfrm>
            <a:prstGeom prst="rect">
              <a:avLst/>
            </a:prstGeom>
            <a:noFill/>
          </p:spPr>
          <p:txBody>
            <a:bodyPr wrap="square">
              <a:spAutoFit/>
            </a:bodyPr>
            <a:lstStyle/>
            <a:p>
              <a:pPr algn="ctr"/>
              <a:r>
                <a:rPr lang="en-US" sz="2000" dirty="0"/>
                <a:t>Numerous and Simultaneous access</a:t>
              </a:r>
            </a:p>
          </p:txBody>
        </p:sp>
      </p:grpSp>
      <p:grpSp>
        <p:nvGrpSpPr>
          <p:cNvPr id="6" name="Group 5"/>
          <p:cNvGrpSpPr/>
          <p:nvPr/>
        </p:nvGrpSpPr>
        <p:grpSpPr>
          <a:xfrm>
            <a:off x="1061660" y="1066800"/>
            <a:ext cx="1715280" cy="2004433"/>
            <a:chOff x="1244265" y="362911"/>
            <a:chExt cx="1715280" cy="2004433"/>
          </a:xfrm>
        </p:grpSpPr>
        <p:grpSp>
          <p:nvGrpSpPr>
            <p:cNvPr id="16" name="Group 15"/>
            <p:cNvGrpSpPr/>
            <p:nvPr/>
          </p:nvGrpSpPr>
          <p:grpSpPr>
            <a:xfrm>
              <a:off x="1244265" y="686278"/>
              <a:ext cx="1715280" cy="1681066"/>
              <a:chOff x="4166061" y="2337262"/>
              <a:chExt cx="1528158" cy="1497677"/>
            </a:xfrm>
          </p:grpSpPr>
          <p:sp>
            <p:nvSpPr>
              <p:cNvPr id="20" name="Oval 19"/>
              <p:cNvSpPr/>
              <p:nvPr/>
            </p:nvSpPr>
            <p:spPr>
              <a:xfrm>
                <a:off x="4166061" y="2337262"/>
                <a:ext cx="1497677" cy="1497677"/>
              </a:xfrm>
              <a:prstGeom prst="ellipse">
                <a:avLst/>
              </a:prstGeom>
              <a:solidFill>
                <a:schemeClr val="bg1"/>
              </a:solidFill>
              <a:ln w="152400"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4170219" y="2920139"/>
                <a:ext cx="1524000" cy="356462"/>
              </a:xfrm>
              <a:prstGeom prst="rect">
                <a:avLst/>
              </a:prstGeom>
              <a:noFill/>
              <a:ln>
                <a:noFill/>
              </a:ln>
            </p:spPr>
            <p:txBody>
              <a:bodyPr wrap="square">
                <a:spAutoFit/>
              </a:bodyPr>
              <a:lstStyle/>
              <a:p>
                <a:pPr algn="ctr"/>
                <a:r>
                  <a:rPr lang="en-US" sz="2000" dirty="0"/>
                  <a:t>Assessment</a:t>
                </a:r>
                <a:endParaRPr lang="en-GB" sz="2000" b="1" dirty="0"/>
              </a:p>
            </p:txBody>
          </p:sp>
        </p:gr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0362" y="362911"/>
              <a:ext cx="1263842" cy="1263842"/>
            </a:xfrm>
            <a:prstGeom prst="rect">
              <a:avLst/>
            </a:prstGeom>
          </p:spPr>
        </p:pic>
      </p:grpSp>
      <p:grpSp>
        <p:nvGrpSpPr>
          <p:cNvPr id="2" name="Group 1"/>
          <p:cNvGrpSpPr/>
          <p:nvPr/>
        </p:nvGrpSpPr>
        <p:grpSpPr>
          <a:xfrm>
            <a:off x="3199914" y="1340244"/>
            <a:ext cx="2467946" cy="2622240"/>
            <a:chOff x="378445" y="838712"/>
            <a:chExt cx="2467946" cy="2622240"/>
          </a:xfrm>
        </p:grpSpPr>
        <p:grpSp>
          <p:nvGrpSpPr>
            <p:cNvPr id="12" name="Group 11"/>
            <p:cNvGrpSpPr/>
            <p:nvPr/>
          </p:nvGrpSpPr>
          <p:grpSpPr>
            <a:xfrm>
              <a:off x="378445" y="993006"/>
              <a:ext cx="2467946" cy="2467946"/>
              <a:chOff x="4077887" y="1724265"/>
              <a:chExt cx="2198715" cy="2198716"/>
            </a:xfrm>
          </p:grpSpPr>
          <p:sp>
            <p:nvSpPr>
              <p:cNvPr id="28" name="Oval 27"/>
              <p:cNvSpPr/>
              <p:nvPr/>
            </p:nvSpPr>
            <p:spPr>
              <a:xfrm>
                <a:off x="4077887" y="1724265"/>
                <a:ext cx="2198715" cy="2198716"/>
              </a:xfrm>
              <a:prstGeom prst="ellipse">
                <a:avLst/>
              </a:prstGeom>
              <a:solidFill>
                <a:schemeClr val="bg1"/>
              </a:solidFill>
              <a:ln w="1524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4339598" y="2382531"/>
                <a:ext cx="1676400" cy="1179064"/>
              </a:xfrm>
              <a:prstGeom prst="rect">
                <a:avLst/>
              </a:prstGeom>
              <a:noFill/>
            </p:spPr>
            <p:txBody>
              <a:bodyPr wrap="square">
                <a:spAutoFit/>
              </a:bodyPr>
              <a:lstStyle/>
              <a:p>
                <a:pPr algn="ctr"/>
                <a:r>
                  <a:rPr lang="en-US" sz="2000" dirty="0"/>
                  <a:t>Deep, authentic, leading to long life learning (3L)</a:t>
                </a:r>
              </a:p>
            </p:txBody>
          </p:sp>
        </p:gr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929" y="838712"/>
              <a:ext cx="1187562" cy="1187562"/>
            </a:xfrm>
            <a:prstGeom prst="rect">
              <a:avLst/>
            </a:prstGeom>
          </p:spPr>
        </p:pic>
      </p:grpSp>
      <p:grpSp>
        <p:nvGrpSpPr>
          <p:cNvPr id="3" name="Group 2"/>
          <p:cNvGrpSpPr/>
          <p:nvPr/>
        </p:nvGrpSpPr>
        <p:grpSpPr>
          <a:xfrm>
            <a:off x="6126273" y="1407242"/>
            <a:ext cx="1967204" cy="1967204"/>
            <a:chOff x="5334000" y="838200"/>
            <a:chExt cx="1967204" cy="1967204"/>
          </a:xfrm>
        </p:grpSpPr>
        <p:grpSp>
          <p:nvGrpSpPr>
            <p:cNvPr id="13" name="Group 12"/>
            <p:cNvGrpSpPr/>
            <p:nvPr/>
          </p:nvGrpSpPr>
          <p:grpSpPr>
            <a:xfrm>
              <a:off x="5334000" y="838200"/>
              <a:ext cx="1967204" cy="1967204"/>
              <a:chOff x="2667000" y="3048000"/>
              <a:chExt cx="1752600" cy="1752600"/>
            </a:xfrm>
          </p:grpSpPr>
          <p:sp>
            <p:nvSpPr>
              <p:cNvPr id="26" name="Oval 25"/>
              <p:cNvSpPr/>
              <p:nvPr/>
            </p:nvSpPr>
            <p:spPr>
              <a:xfrm>
                <a:off x="2667000" y="3048000"/>
                <a:ext cx="1752600" cy="1752600"/>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2743200" y="3657600"/>
                <a:ext cx="1676400" cy="630662"/>
              </a:xfrm>
              <a:prstGeom prst="rect">
                <a:avLst/>
              </a:prstGeom>
              <a:noFill/>
            </p:spPr>
            <p:txBody>
              <a:bodyPr wrap="square">
                <a:spAutoFit/>
              </a:bodyPr>
              <a:lstStyle/>
              <a:p>
                <a:pPr algn="ctr"/>
                <a:r>
                  <a:rPr lang="en-US" sz="2000" dirty="0"/>
                  <a:t>Fixed academic calendar</a:t>
                </a:r>
                <a:endParaRPr lang="en-GB" sz="2000" dirty="0"/>
              </a:p>
            </p:txBody>
          </p:sp>
        </p:grpSp>
        <p:grpSp>
          <p:nvGrpSpPr>
            <p:cNvPr id="32" name="Group 31"/>
            <p:cNvGrpSpPr/>
            <p:nvPr/>
          </p:nvGrpSpPr>
          <p:grpSpPr>
            <a:xfrm>
              <a:off x="6003598" y="980286"/>
              <a:ext cx="680756" cy="542158"/>
              <a:chOff x="5640177" y="2649948"/>
              <a:chExt cx="907674" cy="722878"/>
            </a:xfrm>
          </p:grpSpPr>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40177" y="2649948"/>
                <a:ext cx="907674" cy="722878"/>
              </a:xfrm>
              <a:prstGeom prst="rect">
                <a:avLst/>
              </a:prstGeom>
            </p:spPr>
          </p:pic>
          <p:sp>
            <p:nvSpPr>
              <p:cNvPr id="34" name="TextBox 33"/>
              <p:cNvSpPr txBox="1"/>
              <p:nvPr/>
            </p:nvSpPr>
            <p:spPr>
              <a:xfrm>
                <a:off x="5992717" y="2974671"/>
                <a:ext cx="246307" cy="338555"/>
              </a:xfrm>
              <a:prstGeom prst="rect">
                <a:avLst/>
              </a:prstGeom>
              <a:noFill/>
            </p:spPr>
            <p:txBody>
              <a:bodyPr wrap="none" rtlCol="0">
                <a:spAutoFit/>
              </a:bodyPr>
              <a:lstStyle/>
              <a:p>
                <a:pPr algn="ctr"/>
                <a:endParaRPr lang="en-GB" sz="1050" dirty="0"/>
              </a:p>
            </p:txBody>
          </p:sp>
        </p:grpSp>
      </p:grpSp>
      <p:grpSp>
        <p:nvGrpSpPr>
          <p:cNvPr id="5" name="Group 4"/>
          <p:cNvGrpSpPr/>
          <p:nvPr/>
        </p:nvGrpSpPr>
        <p:grpSpPr>
          <a:xfrm>
            <a:off x="6039138" y="3739092"/>
            <a:ext cx="2111712" cy="1967204"/>
            <a:chOff x="5791199" y="3429000"/>
            <a:chExt cx="2111712" cy="1967204"/>
          </a:xfrm>
        </p:grpSpPr>
        <p:grpSp>
          <p:nvGrpSpPr>
            <p:cNvPr id="15" name="Group 14"/>
            <p:cNvGrpSpPr/>
            <p:nvPr/>
          </p:nvGrpSpPr>
          <p:grpSpPr>
            <a:xfrm>
              <a:off x="5791199" y="3429000"/>
              <a:ext cx="2111712" cy="1967204"/>
              <a:chOff x="2666999" y="3048000"/>
              <a:chExt cx="1881344" cy="1752600"/>
            </a:xfrm>
          </p:grpSpPr>
          <p:sp>
            <p:nvSpPr>
              <p:cNvPr id="22" name="Oval 21"/>
              <p:cNvSpPr/>
              <p:nvPr/>
            </p:nvSpPr>
            <p:spPr>
              <a:xfrm>
                <a:off x="2666999" y="3048000"/>
                <a:ext cx="1752600" cy="1752600"/>
              </a:xfrm>
              <a:prstGeom prst="ellipse">
                <a:avLst/>
              </a:prstGeom>
              <a:solidFill>
                <a:schemeClr val="bg1"/>
              </a:solidFill>
              <a:ln w="152400" cmpd="sng">
                <a:solidFill>
                  <a:srgbClr val="14A5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2871943" y="3645330"/>
                <a:ext cx="1676400" cy="630662"/>
              </a:xfrm>
              <a:prstGeom prst="rect">
                <a:avLst/>
              </a:prstGeom>
              <a:noFill/>
            </p:spPr>
            <p:txBody>
              <a:bodyPr wrap="square">
                <a:spAutoFit/>
              </a:bodyPr>
              <a:lstStyle/>
              <a:p>
                <a:pPr algn="ctr"/>
                <a:r>
                  <a:rPr lang="en-US" sz="2000" dirty="0"/>
                  <a:t>Classroom </a:t>
                </a:r>
              </a:p>
              <a:p>
                <a:pPr algn="ctr"/>
                <a:r>
                  <a:rPr lang="en-US" sz="2000" dirty="0"/>
                  <a:t>or Lab</a:t>
                </a:r>
              </a:p>
            </p:txBody>
          </p:sp>
        </p:grpSp>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5010" y="3651055"/>
              <a:ext cx="942563" cy="955758"/>
            </a:xfrm>
            <a:prstGeom prst="rect">
              <a:avLst/>
            </a:prstGeom>
          </p:spPr>
        </p:pic>
      </p:grpSp>
      <p:sp>
        <p:nvSpPr>
          <p:cNvPr id="35" name="Title 1"/>
          <p:cNvSpPr>
            <a:spLocks noGrp="1"/>
          </p:cNvSpPr>
          <p:nvPr>
            <p:ph type="title"/>
          </p:nvPr>
        </p:nvSpPr>
        <p:spPr>
          <a:xfrm>
            <a:off x="457200" y="274638"/>
            <a:ext cx="8229600" cy="1143000"/>
          </a:xfrm>
        </p:spPr>
        <p:txBody>
          <a:bodyPr/>
          <a:lstStyle/>
          <a:p>
            <a:r>
              <a:rPr lang="en-US" b="1" dirty="0"/>
              <a:t>Higher Education Context</a:t>
            </a:r>
          </a:p>
        </p:txBody>
      </p:sp>
    </p:spTree>
    <p:extLst>
      <p:ext uri="{BB962C8B-B14F-4D97-AF65-F5344CB8AC3E}">
        <p14:creationId xmlns:p14="http://schemas.microsoft.com/office/powerpoint/2010/main" val="34282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oudNoL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9474">
            <a:off x="-1101263" y="-620478"/>
            <a:ext cx="3809678" cy="5030518"/>
          </a:xfrm>
          <a:prstGeom prst="rect">
            <a:avLst/>
          </a:prstGeom>
        </p:spPr>
      </p:pic>
      <p:sp>
        <p:nvSpPr>
          <p:cNvPr id="4" name="Title 3"/>
          <p:cNvSpPr>
            <a:spLocks noGrp="1"/>
          </p:cNvSpPr>
          <p:nvPr>
            <p:ph type="ctrTitle"/>
          </p:nvPr>
        </p:nvSpPr>
        <p:spPr>
          <a:xfrm>
            <a:off x="786344" y="2416175"/>
            <a:ext cx="7772400" cy="1470025"/>
          </a:xfrm>
        </p:spPr>
        <p:txBody>
          <a:bodyPr/>
          <a:lstStyle/>
          <a:p>
            <a:r>
              <a:rPr lang="en-US" dirty="0"/>
              <a:t>Key Affordances of CC in HE</a:t>
            </a:r>
          </a:p>
        </p:txBody>
      </p:sp>
      <p:sp>
        <p:nvSpPr>
          <p:cNvPr id="5" name="Subtitle 4"/>
          <p:cNvSpPr>
            <a:spLocks noGrp="1"/>
          </p:cNvSpPr>
          <p:nvPr>
            <p:ph type="subTitle" idx="1"/>
          </p:nvPr>
        </p:nvSpPr>
        <p:spPr/>
        <p:txBody>
          <a:bodyPr/>
          <a:lstStyle/>
          <a:p>
            <a:r>
              <a:rPr lang="en-US" sz="6000" u="sng" dirty="0"/>
              <a:t>3</a:t>
            </a:r>
            <a:r>
              <a:rPr lang="en-US" dirty="0"/>
              <a:t> models</a:t>
            </a:r>
          </a:p>
        </p:txBody>
      </p:sp>
      <p:pic>
        <p:nvPicPr>
          <p:cNvPr id="8" name="Picture 7" descr="Bahrain-Polytechnic-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3780" y="5486400"/>
            <a:ext cx="1023830" cy="1231899"/>
          </a:xfrm>
          <a:prstGeom prst="rect">
            <a:avLst/>
          </a:prstGeom>
        </p:spPr>
      </p:pic>
    </p:spTree>
    <p:extLst>
      <p:ext uri="{BB962C8B-B14F-4D97-AF65-F5344CB8AC3E}">
        <p14:creationId xmlns:p14="http://schemas.microsoft.com/office/powerpoint/2010/main" val="190133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93AF584018BB4482DA98B5192B34DF" ma:contentTypeVersion="2" ma:contentTypeDescription="Create a new document." ma:contentTypeScope="" ma:versionID="10a3438d7775b683be3499be4457735e">
  <xsd:schema xmlns:xsd="http://www.w3.org/2001/XMLSchema" xmlns:xs="http://www.w3.org/2001/XMLSchema" xmlns:p="http://schemas.microsoft.com/office/2006/metadata/properties" xmlns:ns2="04320524-111b-4c1d-af2b-47fb7cc20833" targetNamespace="http://schemas.microsoft.com/office/2006/metadata/properties" ma:root="true" ma:fieldsID="e5865cef2e4b30e55e5f13881ea07a52" ns2:_="">
    <xsd:import namespace="04320524-111b-4c1d-af2b-47fb7cc2083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320524-111b-4c1d-af2b-47fb7cc208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69B4AF-DBFE-46E1-8C57-7A08E63D0C83}">
  <ds:schemaRefs>
    <ds:schemaRef ds:uri="http://purl.org/dc/dcmitype/"/>
    <ds:schemaRef ds:uri="http://schemas.microsoft.com/office/2006/documentManagement/types"/>
    <ds:schemaRef ds:uri="http://purl.org/dc/elements/1.1/"/>
    <ds:schemaRef ds:uri="http://schemas.microsoft.com/office/2006/metadata/properties"/>
    <ds:schemaRef ds:uri="04320524-111b-4c1d-af2b-47fb7cc20833"/>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9B847B1-6A54-4074-ADAE-0EFE375289D2}">
  <ds:schemaRefs>
    <ds:schemaRef ds:uri="http://schemas.microsoft.com/sharepoint/v3/contenttype/forms"/>
  </ds:schemaRefs>
</ds:datastoreItem>
</file>

<file path=customXml/itemProps3.xml><?xml version="1.0" encoding="utf-8"?>
<ds:datastoreItem xmlns:ds="http://schemas.openxmlformats.org/officeDocument/2006/customXml" ds:itemID="{CB27F266-1AAE-429B-A4D1-36992B01B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320524-111b-4c1d-af2b-47fb7cc208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Orbit.thmx</Template>
  <TotalTime>2130</TotalTime>
  <Words>3522</Words>
  <Application>Microsoft Office PowerPoint</Application>
  <PresentationFormat>On-screen Show (4:3)</PresentationFormat>
  <Paragraphs>263</Paragraphs>
  <Slides>29</Slides>
  <Notes>23</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The Shift to Cloud Computing in Higher Education</vt:lpstr>
      <vt:lpstr>The Shift to Cloud Computing</vt:lpstr>
      <vt:lpstr>PowerPoint Presentation</vt:lpstr>
      <vt:lpstr>Scope</vt:lpstr>
      <vt:lpstr>Status Quo</vt:lpstr>
      <vt:lpstr>PowerPoint Presentation</vt:lpstr>
      <vt:lpstr>Higher Education Context</vt:lpstr>
      <vt:lpstr>Higher Education Context</vt:lpstr>
      <vt:lpstr>Key Affordances of CC in HE</vt:lpstr>
      <vt:lpstr>Model 1</vt:lpstr>
      <vt:lpstr>Model 2</vt:lpstr>
      <vt:lpstr>Model 3</vt:lpstr>
      <vt:lpstr>Key Affordances of CC in HE</vt:lpstr>
      <vt:lpstr>PowerPoint Presentation</vt:lpstr>
      <vt:lpstr>Controversy about CC definition </vt:lpstr>
      <vt:lpstr>Operational</vt:lpstr>
      <vt:lpstr>Security</vt:lpstr>
      <vt:lpstr>Trending Technologies</vt:lpstr>
      <vt:lpstr>Security</vt:lpstr>
      <vt:lpstr>Pedagogy</vt:lpstr>
      <vt:lpstr>Pedagogy</vt:lpstr>
      <vt:lpstr>What’s Next?</vt:lpstr>
      <vt:lpstr>PowerPoint Presentation</vt:lpstr>
      <vt:lpstr>Trending Technologies</vt:lpstr>
      <vt:lpstr>Open Stack</vt:lpstr>
      <vt:lpstr>IBM BlueMix</vt:lpstr>
      <vt:lpstr>Joyent</vt:lpstr>
      <vt:lpstr>Azure</vt:lpstr>
      <vt:lpstr>PowerPoint Presentation</vt:lpstr>
    </vt:vector>
  </TitlesOfParts>
  <Company>Bahrain Polytechnic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Raghda Zahran</dc:creator>
  <cp:lastModifiedBy>Raghda Zahran</cp:lastModifiedBy>
  <cp:revision>360</cp:revision>
  <dcterms:created xsi:type="dcterms:W3CDTF">2016-10-07T14:03:29Z</dcterms:created>
  <dcterms:modified xsi:type="dcterms:W3CDTF">2016-10-25T08:59:42Z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0x0101003693AF584018BB4482DA98B5192B34DF</vt:lpwstr>
  </property>
</Properties>
</file>