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3" r:id="rId2"/>
    <p:sldId id="368" r:id="rId3"/>
    <p:sldId id="436" r:id="rId4"/>
    <p:sldId id="446" r:id="rId5"/>
    <p:sldId id="454" r:id="rId6"/>
    <p:sldId id="448" r:id="rId7"/>
    <p:sldId id="445" r:id="rId8"/>
    <p:sldId id="449" r:id="rId9"/>
    <p:sldId id="450" r:id="rId10"/>
    <p:sldId id="451" r:id="rId11"/>
    <p:sldId id="452" r:id="rId12"/>
    <p:sldId id="453" r:id="rId1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BC0000"/>
    <a:srgbClr val="4D4D4D"/>
    <a:srgbClr val="009AD0"/>
    <a:srgbClr val="3BCCFF"/>
    <a:srgbClr val="B9EDFF"/>
    <a:srgbClr val="1C1C1C"/>
    <a:srgbClr val="B39C51"/>
    <a:srgbClr val="A38D47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7513" autoAdjust="0"/>
  </p:normalViewPr>
  <p:slideViewPr>
    <p:cSldViewPr>
      <p:cViewPr varScale="1">
        <p:scale>
          <a:sx n="79" d="100"/>
          <a:sy n="79" d="100"/>
        </p:scale>
        <p:origin x="114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r>
              <a:rPr lang="ar-BH" sz="2200" b="1" i="0" u="none" strike="noStrike" cap="all" baseline="0" dirty="0" smtClean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البرامج الخبيثة المكتشفة</a:t>
            </a:r>
            <a:endParaRPr lang="ar-BH" dirty="0">
              <a:solidFill>
                <a:schemeClr val="accent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accent5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Malwares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1091014</c:v>
                </c:pt>
                <c:pt idx="1">
                  <c:v>1330292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60-4437-B9E8-97F2243FA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251733664"/>
        <c:axId val="251735344"/>
      </c:barChart>
      <c:catAx>
        <c:axId val="2517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735344"/>
        <c:crosses val="autoZero"/>
        <c:auto val="1"/>
        <c:lblAlgn val="ctr"/>
        <c:lblOffset val="100"/>
        <c:noMultiLvlLbl val="0"/>
      </c:catAx>
      <c:valAx>
        <c:axId val="251735344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73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06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898" y="0"/>
            <a:ext cx="2118364" cy="5654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9144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898" y="0"/>
            <a:ext cx="2118364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5624" y="5105400"/>
            <a:ext cx="6324600" cy="9252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ea typeface="GE SS Two Medium" pitchFamily="18" charset="-78"/>
                <a:cs typeface="Sakkal Majalla" panose="02000000000000000000" pitchFamily="2" charset="-78"/>
              </a:rPr>
              <a:t>أحمد عيسى أبوالفتح</a:t>
            </a:r>
          </a:p>
          <a:p>
            <a:pPr algn="ctr" rtl="1"/>
            <a:r>
              <a:rPr lang="ar-BH" sz="2000" b="1" dirty="0">
                <a:solidFill>
                  <a:srgbClr val="4D4D4D"/>
                </a:solidFill>
                <a:latin typeface="Sakkal Majalla" panose="02000000000000000000" pitchFamily="2" charset="-78"/>
                <a:ea typeface="GE SS Two Medium" pitchFamily="18" charset="-78"/>
                <a:cs typeface="Sakkal Majalla" panose="02000000000000000000" pitchFamily="2" charset="-78"/>
              </a:rPr>
              <a:t>مدير إدارة حالات </a:t>
            </a:r>
            <a:r>
              <a:rPr lang="ar-BH" sz="2000" b="1" dirty="0" smtClean="0">
                <a:solidFill>
                  <a:srgbClr val="4D4D4D"/>
                </a:solidFill>
                <a:latin typeface="Sakkal Majalla" panose="02000000000000000000" pitchFamily="2" charset="-78"/>
                <a:ea typeface="GE SS Two Medium" pitchFamily="18" charset="-78"/>
                <a:cs typeface="Sakkal Majalla" panose="02000000000000000000" pitchFamily="2" charset="-78"/>
              </a:rPr>
              <a:t>الطوارئ</a:t>
            </a:r>
            <a:endParaRPr lang="en-US" sz="2000" b="1" dirty="0" smtClean="0">
              <a:solidFill>
                <a:srgbClr val="4D4D4D"/>
              </a:solidFill>
              <a:latin typeface="Sakkal Majalla" panose="02000000000000000000" pitchFamily="2" charset="-78"/>
              <a:ea typeface="GE SS Two Medium" pitchFamily="18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20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25 أكتوبر </a:t>
            </a:r>
            <a:r>
              <a:rPr lang="ar-BH" sz="2000" b="1" dirty="0">
                <a:solidFill>
                  <a:srgbClr val="4D4D4D"/>
                </a:solidFill>
                <a:latin typeface="Sakkal Majalla" panose="02000000000000000000" pitchFamily="2" charset="-78"/>
                <a:ea typeface="GE SS Two Medium" pitchFamily="18" charset="-78"/>
                <a:cs typeface="Sakkal Majalla" panose="02000000000000000000" pitchFamily="2" charset="-78"/>
              </a:rPr>
              <a:t>2016</a:t>
            </a:r>
          </a:p>
          <a:p>
            <a:pPr algn="ctr" rtl="1"/>
            <a:endParaRPr lang="ar-BH" sz="2000" b="1" dirty="0">
              <a:solidFill>
                <a:srgbClr val="4D4D4D"/>
              </a:solidFill>
              <a:latin typeface="Sakkal Majalla" panose="02000000000000000000" pitchFamily="2" charset="-78"/>
              <a:ea typeface="GE SS Two Medium" pitchFamily="18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71" y="119185"/>
            <a:ext cx="8085646" cy="1287945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3048000"/>
            <a:ext cx="9151388" cy="1323305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9151398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sp>
        <p:nvSpPr>
          <p:cNvPr id="13" name="TextBox 12"/>
          <p:cNvSpPr txBox="1"/>
          <p:nvPr/>
        </p:nvSpPr>
        <p:spPr>
          <a:xfrm>
            <a:off x="38476" y="3352800"/>
            <a:ext cx="9078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000" dirty="0">
                <a:solidFill>
                  <a:schemeClr val="bg1"/>
                </a:solidFill>
                <a:latin typeface="+mj-lt"/>
                <a:cs typeface="+mj-cs"/>
              </a:rPr>
              <a:t>أثر أمن المعلومات على التنمية الاقتصادية</a:t>
            </a:r>
          </a:p>
          <a:p>
            <a:pPr algn="ctr" rtl="1"/>
            <a:r>
              <a:rPr lang="ar-BH" sz="3000" dirty="0">
                <a:solidFill>
                  <a:schemeClr val="bg1"/>
                </a:solidFill>
                <a:latin typeface="+mj-lt"/>
                <a:cs typeface="+mj-cs"/>
              </a:rPr>
              <a:t>المنتدى العربي لتقنية الاتصالات والمعلومات 2016</a:t>
            </a: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أهم مبادئ الإدارة العامة لأمن المعلومات بالهيئة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2380" y="3798671"/>
            <a:ext cx="8839220" cy="1162569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BH" sz="4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الشفافية لا تُخل بالسرية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2400" y="914400"/>
            <a:ext cx="8839200" cy="116479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4800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احتمال التأثير على الآخرين يوجب استشارتهم أولاً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2380" y="2355930"/>
            <a:ext cx="8839220" cy="116600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4800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أمن المعلومات كفكرة أولية وليست مضافة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2380" y="5237977"/>
            <a:ext cx="8839220" cy="1166275"/>
          </a:xfrm>
          <a:prstGeom prst="roundRect">
            <a:avLst/>
          </a:prstGeom>
          <a:solidFill>
            <a:srgbClr val="C00000"/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الاختراقات تحدث</a:t>
            </a:r>
          </a:p>
        </p:txBody>
      </p:sp>
    </p:spTree>
    <p:extLst>
      <p:ext uri="{BB962C8B-B14F-4D97-AF65-F5344CB8AC3E}">
        <p14:creationId xmlns:p14="http://schemas.microsoft.com/office/powerpoint/2010/main" val="328254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219200"/>
            <a:ext cx="9144000" cy="4495800"/>
          </a:xfrm>
          <a:prstGeom prst="rect">
            <a:avLst/>
          </a:prstGeom>
          <a:solidFill>
            <a:srgbClr val="FFFFFF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15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ماذا </a:t>
            </a:r>
            <a:r>
              <a:rPr lang="ar-BH" sz="150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لو...</a:t>
            </a:r>
            <a:endParaRPr lang="ar-BH" sz="15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100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هل نحن على استعداد؟</a:t>
            </a:r>
          </a:p>
        </p:txBody>
      </p:sp>
    </p:spTree>
    <p:extLst>
      <p:ext uri="{BB962C8B-B14F-4D97-AF65-F5344CB8AC3E}">
        <p14:creationId xmlns:p14="http://schemas.microsoft.com/office/powerpoint/2010/main" val="229073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8" y="2438400"/>
            <a:ext cx="914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 smtClean="0">
                <a:solidFill>
                  <a:srgbClr val="4D4D4D"/>
                </a:solidFill>
                <a:latin typeface="GE SS Two Medium" pitchFamily="18" charset="-78"/>
                <a:ea typeface="GE SS Two Medium" pitchFamily="18" charset="-78"/>
                <a:cs typeface="GE SS Two Medium" pitchFamily="18" charset="-78"/>
              </a:rPr>
              <a:t>شكراً لكم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395" y="215222"/>
            <a:ext cx="1707210" cy="1974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8" y="3124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dirty="0">
                <a:solidFill>
                  <a:srgbClr val="C00000"/>
                </a:solidFill>
                <a:cs typeface="+mj-cs"/>
              </a:rPr>
              <a:t>" نرتقي بالبحرين إلى مستويات أعلى </a:t>
            </a:r>
            <a:r>
              <a:rPr lang="ar-BH" sz="3600" dirty="0" smtClean="0">
                <a:solidFill>
                  <a:srgbClr val="C00000"/>
                </a:solidFill>
                <a:cs typeface="+mj-cs"/>
              </a:rPr>
              <a:t>"</a:t>
            </a:r>
            <a:endParaRPr lang="en-US" sz="3600" dirty="0">
              <a:solidFill>
                <a:srgbClr val="C00000"/>
              </a:solidFill>
              <a:cs typeface="+mj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  <p:pic>
        <p:nvPicPr>
          <p:cNvPr id="13" name="Picture 12" descr="نتيجة بحث الصور عن ‪twitter icon‬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416" y="5313977"/>
            <a:ext cx="474284" cy="474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نتيجة بحث الصور عن ‪facebook icon‬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816" y="5324645"/>
            <a:ext cx="452948" cy="45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نتيجة بحث الصور عن ‪instagram icon‬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83" r="7516"/>
          <a:stretch>
            <a:fillRect/>
          </a:stretch>
        </p:blipFill>
        <p:spPr bwMode="auto">
          <a:xfrm>
            <a:off x="5191224" y="5221217"/>
            <a:ext cx="453992" cy="64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نتيجة بحث الصور عن ‪linked in icon‬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13977"/>
            <a:ext cx="463616" cy="46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نتيجة بحث الصور عن ‪you tube icon‬‏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16" y="5239381"/>
            <a:ext cx="612808" cy="612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142813" y="4706754"/>
            <a:ext cx="2407590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0"/>
                <a:solidFill>
                  <a:srgbClr val="C00000"/>
                </a:solidFill>
                <a:latin typeface="+mj-lt"/>
                <a:cs typeface="+mn-cs"/>
              </a:rPr>
              <a:t>@</a:t>
            </a:r>
            <a:r>
              <a:rPr lang="en-US" sz="3000" b="1" dirty="0" err="1">
                <a:ln w="0"/>
                <a:solidFill>
                  <a:srgbClr val="C00000"/>
                </a:solidFill>
                <a:latin typeface="+mj-lt"/>
                <a:cs typeface="+mn-cs"/>
              </a:rPr>
              <a:t>igabahrain</a:t>
            </a:r>
            <a:endParaRPr lang="en-US" sz="3000" b="1" dirty="0">
              <a:ln w="0"/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2813" y="4249554"/>
            <a:ext cx="2407590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3000" b="1" dirty="0" smtClean="0">
                <a:ln w="0"/>
                <a:solidFill>
                  <a:srgbClr val="C00000"/>
                </a:solidFill>
                <a:latin typeface="+mj-lt"/>
                <a:cs typeface="+mn-cs"/>
              </a:rPr>
              <a:t>تابعونا</a:t>
            </a:r>
            <a:endParaRPr lang="en-US" sz="3000" b="1" dirty="0">
              <a:ln w="0"/>
              <a:solidFill>
                <a:srgbClr val="C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7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الأجندة</a:t>
            </a:r>
            <a:endParaRPr lang="ar-BH" sz="3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343" y="1676400"/>
            <a:ext cx="80719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مقدمة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المبادئ الأساسية لأمن المعلومات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المخاطر </a:t>
            </a: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والتهديدات </a:t>
            </a: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الأمنية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تكلفة أنظمة أمن المعلومات أو قيمة </a:t>
            </a: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المعلومة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بعض مبادرات </a:t>
            </a: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الإدارة العامة لأمن المعلومات </a:t>
            </a: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بالهيئة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أهم </a:t>
            </a: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مبادئ الإدارة العامة لأمن </a:t>
            </a: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المعلومات</a:t>
            </a:r>
            <a:r>
              <a:rPr lang="ar-BH" sz="3600" b="1" dirty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BH" sz="3600" b="1" dirty="0" smtClean="0">
                <a:solidFill>
                  <a:srgbClr val="4D4D4D"/>
                </a:solidFill>
                <a:latin typeface="Sakkal Majalla" pitchFamily="2" charset="-78"/>
                <a:cs typeface="Sakkal Majalla" pitchFamily="2" charset="-78"/>
              </a:rPr>
              <a:t>بالهيئة</a:t>
            </a:r>
          </a:p>
        </p:txBody>
      </p:sp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108573" y="2362200"/>
            <a:ext cx="1292227" cy="2400657"/>
            <a:chOff x="4038601" y="3198347"/>
            <a:chExt cx="1292227" cy="2400657"/>
          </a:xfrm>
        </p:grpSpPr>
        <p:sp>
          <p:nvSpPr>
            <p:cNvPr id="14" name="Rounded Rectangle 13"/>
            <p:cNvSpPr/>
            <p:nvPr/>
          </p:nvSpPr>
          <p:spPr>
            <a:xfrm>
              <a:off x="4038601" y="3508236"/>
              <a:ext cx="1268184" cy="1352025"/>
            </a:xfrm>
            <a:prstGeom prst="roundRect">
              <a:avLst/>
            </a:prstGeom>
            <a:solidFill>
              <a:srgbClr val="C0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68945" y="3198347"/>
              <a:ext cx="1237839" cy="24006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5000" b="1" dirty="0" smtClean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H</a:t>
              </a:r>
              <a:endParaRPr lang="en-US" sz="15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44899" y="4860261"/>
              <a:ext cx="128592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BH" sz="4000" b="1" dirty="0" smtClean="0">
                  <a:solidFill>
                    <a:srgbClr val="C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الصحة</a:t>
              </a:r>
              <a:endParaRPr lang="en-US" sz="4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6224" y="2209800"/>
            <a:ext cx="1624597" cy="2888431"/>
            <a:chOff x="1577759" y="1318561"/>
            <a:chExt cx="1624597" cy="2888431"/>
          </a:xfrm>
        </p:grpSpPr>
        <p:sp>
          <p:nvSpPr>
            <p:cNvPr id="19" name="Rounded Rectangle 18"/>
            <p:cNvSpPr/>
            <p:nvPr/>
          </p:nvSpPr>
          <p:spPr>
            <a:xfrm>
              <a:off x="1676400" y="1489576"/>
              <a:ext cx="1268184" cy="1352025"/>
            </a:xfrm>
            <a:prstGeom prst="roundRect">
              <a:avLst/>
            </a:prstGeom>
            <a:solidFill>
              <a:srgbClr val="B39C5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45887" y="1794957"/>
              <a:ext cx="1329210" cy="784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500" b="1" dirty="0" smtClean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Banks</a:t>
              </a:r>
              <a:endParaRPr lang="en-US" sz="45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77759" y="2883553"/>
              <a:ext cx="1465466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BH" sz="4000" b="1" dirty="0" smtClean="0">
                  <a:solidFill>
                    <a:srgbClr val="A38D47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المصارف</a:t>
              </a:r>
            </a:p>
            <a:p>
              <a:pPr algn="ctr"/>
              <a:r>
                <a:rPr lang="ar-BH" sz="4000" b="1" dirty="0" smtClean="0">
                  <a:solidFill>
                    <a:srgbClr val="A38D47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والبنوك</a:t>
              </a:r>
              <a:endParaRPr lang="en-US" sz="4000" b="1" dirty="0">
                <a:solidFill>
                  <a:srgbClr val="A38D47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514600" y="1318561"/>
              <a:ext cx="687756" cy="647045"/>
              <a:chOff x="3963953" y="1168881"/>
              <a:chExt cx="687756" cy="647045"/>
            </a:xfrm>
          </p:grpSpPr>
          <p:sp>
            <p:nvSpPr>
              <p:cNvPr id="23" name="Rectangle 22"/>
              <p:cNvSpPr/>
              <p:nvPr/>
            </p:nvSpPr>
            <p:spPr>
              <a:xfrm rot="18469550">
                <a:off x="4124869" y="1175586"/>
                <a:ext cx="371682" cy="62797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A38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18469550">
                <a:off x="4150150" y="1170431"/>
                <a:ext cx="69203" cy="66103"/>
              </a:xfrm>
              <a:prstGeom prst="rect">
                <a:avLst/>
              </a:prstGeom>
              <a:solidFill>
                <a:srgbClr val="A38D47"/>
              </a:solidFill>
              <a:ln>
                <a:solidFill>
                  <a:srgbClr val="A38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 rot="18469550">
                <a:off x="3962403" y="1404434"/>
                <a:ext cx="69203" cy="66103"/>
              </a:xfrm>
              <a:prstGeom prst="rect">
                <a:avLst/>
              </a:prstGeom>
              <a:solidFill>
                <a:srgbClr val="A38D47"/>
              </a:solidFill>
              <a:ln>
                <a:solidFill>
                  <a:srgbClr val="A38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18469550">
                <a:off x="4584056" y="1515409"/>
                <a:ext cx="69203" cy="66103"/>
              </a:xfrm>
              <a:prstGeom prst="rect">
                <a:avLst/>
              </a:prstGeom>
              <a:solidFill>
                <a:srgbClr val="A38D47"/>
              </a:solidFill>
              <a:ln>
                <a:solidFill>
                  <a:srgbClr val="A38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18469550">
                <a:off x="4405265" y="1748273"/>
                <a:ext cx="69203" cy="66103"/>
              </a:xfrm>
              <a:prstGeom prst="rect">
                <a:avLst/>
              </a:prstGeom>
              <a:solidFill>
                <a:srgbClr val="A38D47"/>
              </a:solidFill>
              <a:ln>
                <a:solidFill>
                  <a:srgbClr val="A38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 rot="18469550">
                <a:off x="4214131" y="1395513"/>
                <a:ext cx="183668" cy="179657"/>
              </a:xfrm>
              <a:prstGeom prst="ellipse">
                <a:avLst/>
              </a:prstGeom>
              <a:solidFill>
                <a:srgbClr val="A38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2466833" y="2138442"/>
            <a:ext cx="1876567" cy="3043158"/>
            <a:chOff x="5430185" y="1842967"/>
            <a:chExt cx="1876567" cy="3043158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0185" y="1842967"/>
              <a:ext cx="1876567" cy="167640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5682224" y="3562686"/>
              <a:ext cx="1372492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BH" sz="4000" b="1" dirty="0" smtClean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المصانع</a:t>
              </a:r>
            </a:p>
            <a:p>
              <a:pPr algn="ctr"/>
              <a:r>
                <a:rPr lang="ar-BH" sz="4000" b="1" dirty="0" smtClean="0">
                  <a:solidFill>
                    <a:srgbClr val="0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والطاقة</a:t>
              </a:r>
              <a:endParaRPr lang="en-US" sz="40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103076" y="1828800"/>
            <a:ext cx="1812324" cy="3247072"/>
            <a:chOff x="6248400" y="830017"/>
            <a:chExt cx="1828800" cy="3319440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8400" y="830017"/>
              <a:ext cx="1828800" cy="2114785"/>
            </a:xfrm>
            <a:prstGeom prst="rect">
              <a:avLst/>
            </a:prstGeom>
          </p:spPr>
        </p:pic>
        <p:sp>
          <p:nvSpPr>
            <p:cNvPr id="34" name="Rectangle 33"/>
            <p:cNvSpPr/>
            <p:nvPr/>
          </p:nvSpPr>
          <p:spPr>
            <a:xfrm>
              <a:off x="6345108" y="2826018"/>
              <a:ext cx="1635384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BH" sz="4000" b="1" dirty="0" smtClean="0">
                  <a:solidFill>
                    <a:srgbClr val="A38D47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الخدمات</a:t>
              </a:r>
            </a:p>
            <a:p>
              <a:r>
                <a:rPr lang="ar-BH" sz="4000" b="1" dirty="0" smtClean="0">
                  <a:solidFill>
                    <a:srgbClr val="A38D47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الحكومية</a:t>
              </a:r>
              <a:endParaRPr lang="en-US" sz="40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97245" y="76200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مقدمة</a:t>
            </a:r>
            <a:endParaRPr lang="en-US" sz="3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760" y="1295400"/>
            <a:ext cx="8915400" cy="4495800"/>
          </a:xfrm>
          <a:prstGeom prst="rect">
            <a:avLst/>
          </a:prstGeom>
          <a:solidFill>
            <a:srgbClr val="FFFFFF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200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ماذا لو...</a:t>
            </a:r>
            <a:endParaRPr lang="en-US" sz="200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849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المبادئ الأساسية ل</a:t>
            </a:r>
            <a:r>
              <a:rPr lang="ar-BH" sz="3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أمن </a:t>
            </a:r>
            <a:r>
              <a:rPr lang="ar-BH" sz="3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</a:t>
            </a:r>
            <a:endParaRPr lang="ar-BH" sz="3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334000" y="3005414"/>
            <a:ext cx="3429000" cy="1261045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8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السلامة</a:t>
            </a:r>
            <a:endParaRPr lang="ar-BH" sz="8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334000" y="4639228"/>
            <a:ext cx="3429000" cy="126104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8000" b="1" dirty="0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التوفر</a:t>
            </a:r>
            <a:endParaRPr lang="en-US" sz="80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334000" y="1371600"/>
            <a:ext cx="3429000" cy="1261045"/>
          </a:xfrm>
          <a:prstGeom prst="roundRect">
            <a:avLst/>
          </a:prstGeom>
          <a:solidFill>
            <a:srgbClr val="C0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8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السرية</a:t>
            </a:r>
            <a:endParaRPr lang="ar-BH" sz="8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312844" y="1436108"/>
            <a:ext cx="2315265" cy="2315265"/>
            <a:chOff x="2989244" y="1025723"/>
            <a:chExt cx="2315265" cy="2315265"/>
          </a:xfrm>
        </p:grpSpPr>
        <p:sp>
          <p:nvSpPr>
            <p:cNvPr id="39" name="Oval 38"/>
            <p:cNvSpPr/>
            <p:nvPr/>
          </p:nvSpPr>
          <p:spPr>
            <a:xfrm>
              <a:off x="2989244" y="1025723"/>
              <a:ext cx="2315265" cy="2315265"/>
            </a:xfrm>
            <a:prstGeom prst="ellipse">
              <a:avLst/>
            </a:prstGeom>
            <a:solidFill>
              <a:srgbClr val="C1001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3657600" y="1379626"/>
              <a:ext cx="990600" cy="1363574"/>
              <a:chOff x="762000" y="801048"/>
              <a:chExt cx="990600" cy="1363574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762000" y="1295400"/>
                <a:ext cx="990600" cy="869222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Moon 44"/>
              <p:cNvSpPr/>
              <p:nvPr/>
            </p:nvSpPr>
            <p:spPr>
              <a:xfrm rot="5400000">
                <a:off x="928048" y="635000"/>
                <a:ext cx="658504" cy="990600"/>
              </a:xfrm>
              <a:prstGeom prst="moon">
                <a:avLst>
                  <a:gd name="adj" fmla="val 41710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14099" y="2093892"/>
              <a:ext cx="258859" cy="425053"/>
              <a:chOff x="2237648" y="2024991"/>
              <a:chExt cx="258859" cy="42505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2313848" y="2202684"/>
                <a:ext cx="109308" cy="247360"/>
              </a:xfrm>
              <a:prstGeom prst="roundRect">
                <a:avLst/>
              </a:prstGeom>
              <a:solidFill>
                <a:srgbClr val="C100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237648" y="2024991"/>
                <a:ext cx="258859" cy="240843"/>
              </a:xfrm>
              <a:prstGeom prst="ellipse">
                <a:avLst/>
              </a:prstGeom>
              <a:solidFill>
                <a:srgbClr val="C100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0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337699" y="3188731"/>
            <a:ext cx="2315265" cy="2315265"/>
            <a:chOff x="4014099" y="2778346"/>
            <a:chExt cx="2315265" cy="2315265"/>
          </a:xfrm>
        </p:grpSpPr>
        <p:sp>
          <p:nvSpPr>
            <p:cNvPr id="47" name="Oval 46"/>
            <p:cNvSpPr/>
            <p:nvPr/>
          </p:nvSpPr>
          <p:spPr>
            <a:xfrm>
              <a:off x="4014099" y="2778346"/>
              <a:ext cx="2315265" cy="2315265"/>
            </a:xfrm>
            <a:prstGeom prst="ellipse">
              <a:avLst/>
            </a:prstGeom>
            <a:solidFill>
              <a:srgbClr val="8B793C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4726298" y="3733800"/>
              <a:ext cx="1402555" cy="790425"/>
              <a:chOff x="584521" y="2323142"/>
              <a:chExt cx="1402555" cy="790425"/>
            </a:xfrm>
          </p:grpSpPr>
          <p:sp>
            <p:nvSpPr>
              <p:cNvPr id="49" name="Rounded Rectangle 48"/>
              <p:cNvSpPr/>
              <p:nvPr/>
            </p:nvSpPr>
            <p:spPr>
              <a:xfrm rot="2700000">
                <a:off x="1143000" y="1817048"/>
                <a:ext cx="304800" cy="138335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 rot="18900000">
                <a:off x="584521" y="2323142"/>
                <a:ext cx="304800" cy="79042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381000" y="3247335"/>
            <a:ext cx="2345321" cy="2315265"/>
            <a:chOff x="2057400" y="2836950"/>
            <a:chExt cx="2345321" cy="2315265"/>
          </a:xfrm>
        </p:grpSpPr>
        <p:sp>
          <p:nvSpPr>
            <p:cNvPr id="52" name="Oval 51"/>
            <p:cNvSpPr/>
            <p:nvPr/>
          </p:nvSpPr>
          <p:spPr>
            <a:xfrm>
              <a:off x="2057400" y="2836950"/>
              <a:ext cx="2345321" cy="2315265"/>
            </a:xfrm>
            <a:prstGeom prst="ellipse">
              <a:avLst/>
            </a:prstGeom>
            <a:solidFill>
              <a:srgbClr val="F0ECD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000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33513" y="3429000"/>
              <a:ext cx="912429" cy="11695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BH" sz="7000" b="1" dirty="0" smtClean="0">
                  <a:solidFill>
                    <a:schemeClr val="bg2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24</a:t>
              </a:r>
              <a:endParaRPr lang="en-US" sz="7000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2514599" y="3288389"/>
              <a:ext cx="1410743" cy="1410225"/>
            </a:xfrm>
            <a:prstGeom prst="ellipse">
              <a:avLst/>
            </a:prstGeom>
            <a:noFill/>
            <a:ln>
              <a:solidFill>
                <a:schemeClr val="bg2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urved Up Arrow 54"/>
            <p:cNvSpPr/>
            <p:nvPr/>
          </p:nvSpPr>
          <p:spPr>
            <a:xfrm>
              <a:off x="2438399" y="4114800"/>
              <a:ext cx="1600201" cy="604684"/>
            </a:xfrm>
            <a:prstGeom prst="curvedUpArrow">
              <a:avLst>
                <a:gd name="adj1" fmla="val 34309"/>
                <a:gd name="adj2" fmla="val 50000"/>
                <a:gd name="adj3" fmla="val 27364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650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المخاطر والتهديدات الأمنية</a:t>
            </a:r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364334"/>
              </p:ext>
            </p:extLst>
          </p:nvPr>
        </p:nvGraphicFramePr>
        <p:xfrm>
          <a:off x="228600" y="1447800"/>
          <a:ext cx="4609382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247182" y="3957020"/>
            <a:ext cx="1371600" cy="1100251"/>
            <a:chOff x="5867400" y="3124200"/>
            <a:chExt cx="1371600" cy="1100251"/>
          </a:xfrm>
        </p:grpSpPr>
        <p:sp>
          <p:nvSpPr>
            <p:cNvPr id="10" name="TextBox 9"/>
            <p:cNvSpPr txBox="1"/>
            <p:nvPr/>
          </p:nvSpPr>
          <p:spPr>
            <a:xfrm>
              <a:off x="5867400" y="3124200"/>
              <a:ext cx="1371600" cy="477054"/>
            </a:xfrm>
            <a:prstGeom prst="rect">
              <a:avLst/>
            </a:prstGeom>
            <a:noFill/>
            <a:ln w="19050">
              <a:noFill/>
              <a:miter lim="800000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 smtClean="0">
                  <a:solidFill>
                    <a:schemeClr val="accent1">
                      <a:lumMod val="75000"/>
                    </a:schemeClr>
                  </a:solidFill>
                </a:rPr>
                <a:t>21.9%</a:t>
              </a:r>
              <a:endParaRPr lang="en-US" sz="25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 rot="10800000">
              <a:off x="6477000" y="3561829"/>
              <a:ext cx="228600" cy="662622"/>
            </a:xfrm>
            <a:prstGeom prst="downArrow">
              <a:avLst/>
            </a:prstGeom>
            <a:gradFill flip="none" rotWithShape="1">
              <a:gsLst>
                <a:gs pos="0">
                  <a:schemeClr val="tx2">
                    <a:lumMod val="75000"/>
                    <a:tint val="66000"/>
                    <a:satMod val="160000"/>
                  </a:schemeClr>
                </a:gs>
                <a:gs pos="50000">
                  <a:schemeClr val="tx2">
                    <a:lumMod val="75000"/>
                    <a:tint val="44500"/>
                    <a:satMod val="160000"/>
                  </a:schemeClr>
                </a:gs>
                <a:gs pos="100000">
                  <a:schemeClr val="tx2">
                    <a:lumMod val="75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sp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Sakkal Majalla" pitchFamily="2" charset="-78"/>
                <a:cs typeface="Sultan normal" pitchFamily="2" charset="-78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399581" y="3962399"/>
            <a:ext cx="990600" cy="1091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254487" y="838200"/>
            <a:ext cx="3737106" cy="116479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4000" b="1" dirty="0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البرامج الخبيثة</a:t>
            </a:r>
            <a:endParaRPr lang="ar-BH" sz="40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254487" y="3873431"/>
            <a:ext cx="3737114" cy="1162569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BH" sz="4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الحروب الالكترونية</a:t>
            </a:r>
            <a:endParaRPr lang="ar-BH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257800" y="2355210"/>
            <a:ext cx="3737114" cy="116600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4000" b="1" dirty="0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هجمات حجب الخدمة</a:t>
            </a:r>
            <a:endParaRPr lang="ar-BH" sz="40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54479" y="5388217"/>
            <a:ext cx="3737114" cy="1166275"/>
          </a:xfrm>
          <a:prstGeom prst="roundRect">
            <a:avLst/>
          </a:prstGeom>
          <a:solidFill>
            <a:srgbClr val="C00000"/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BH" sz="4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فيروسات الفدية</a:t>
            </a:r>
            <a:endParaRPr lang="ar-BH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79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-0.00602 L -0.00503 -0.168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12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4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371600" y="2675069"/>
            <a:ext cx="2514600" cy="20493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ar-BH" sz="4000" b="1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تكلفة أنظمة </a:t>
            </a:r>
            <a:r>
              <a:rPr lang="ar-BH" sz="4000" b="1" dirty="0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أمن المعلومات</a:t>
            </a:r>
            <a:endParaRPr lang="ar-BH" sz="40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62600" y="2675069"/>
            <a:ext cx="2514600" cy="2049331"/>
          </a:xfrm>
          <a:prstGeom prst="roundRect">
            <a:avLst/>
          </a:prstGeom>
          <a:solidFill>
            <a:srgbClr val="C00000"/>
          </a:solidFill>
          <a:ln w="3175">
            <a:solidFill>
              <a:srgbClr val="B39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قيمة </a:t>
            </a:r>
            <a:r>
              <a:rPr lang="ar-BH" sz="4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المعلومات/ الأنظمة</a:t>
            </a:r>
            <a:endParaRPr lang="ar-BH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تكلفة أنظمة أمن المعلومات أو قيمة المعلومة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760" y="1447800"/>
            <a:ext cx="8915400" cy="4495800"/>
          </a:xfrm>
          <a:prstGeom prst="rect">
            <a:avLst/>
          </a:prstGeom>
          <a:solidFill>
            <a:srgbClr val="FFFFFF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7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هي قيمة المنظومة / النظام / المعلومة المراد </a:t>
            </a:r>
            <a:r>
              <a:rPr lang="ar-BH" sz="70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حمايتهم؟</a:t>
            </a:r>
          </a:p>
          <a:p>
            <a:pPr algn="ctr"/>
            <a:endParaRPr lang="ar-BH" sz="7000" b="1" dirty="0" smtClean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7000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منظومة </a:t>
            </a:r>
            <a:r>
              <a:rPr lang="ar-BH" sz="70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لإدارة المخاطر</a:t>
            </a:r>
            <a:endParaRPr lang="en-US" sz="70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582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22193"/>
            <a:ext cx="79248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65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بعض مبادرات الإدارة العامة</a:t>
            </a:r>
          </a:p>
        </p:txBody>
      </p:sp>
    </p:spTree>
    <p:extLst>
      <p:ext uri="{BB962C8B-B14F-4D97-AF65-F5344CB8AC3E}">
        <p14:creationId xmlns:p14="http://schemas.microsoft.com/office/powerpoint/2010/main" val="38119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برنامج ثقة لأمن المعلومات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179" y="1846060"/>
            <a:ext cx="5696469" cy="3735498"/>
            <a:chOff x="578170" y="1098564"/>
            <a:chExt cx="7749337" cy="4845036"/>
          </a:xfrm>
        </p:grpSpPr>
        <p:pic>
          <p:nvPicPr>
            <p:cNvPr id="7" name="Content Placeholder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4895" y="1530879"/>
              <a:ext cx="2382612" cy="2382612"/>
            </a:xfrm>
            <a:prstGeom prst="rect">
              <a:avLst/>
            </a:prstGeom>
            <a:ln cap="flat">
              <a:noFill/>
              <a:round/>
            </a:ln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3320" y="2351344"/>
              <a:ext cx="2463880" cy="246388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170" y="3681717"/>
              <a:ext cx="2261883" cy="2261883"/>
            </a:xfrm>
            <a:prstGeom prst="rect">
              <a:avLst/>
            </a:prstGeom>
          </p:spPr>
        </p:pic>
        <p:sp>
          <p:nvSpPr>
            <p:cNvPr id="13" name="Shape 12"/>
            <p:cNvSpPr/>
            <p:nvPr/>
          </p:nvSpPr>
          <p:spPr>
            <a:xfrm>
              <a:off x="643992" y="1098564"/>
              <a:ext cx="7630137" cy="4768836"/>
            </a:xfrm>
            <a:prstGeom prst="swooshArrow">
              <a:avLst>
                <a:gd name="adj1" fmla="val 25000"/>
                <a:gd name="adj2" fmla="val 25000"/>
              </a:avLst>
            </a:prstGeom>
            <a:solidFill>
              <a:schemeClr val="accent1">
                <a:tint val="40000"/>
                <a:hueOff val="0"/>
                <a:satOff val="0"/>
                <a:lumOff val="0"/>
                <a:alpha val="3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4" name="Group 13"/>
          <p:cNvGrpSpPr/>
          <p:nvPr/>
        </p:nvGrpSpPr>
        <p:grpSpPr>
          <a:xfrm>
            <a:off x="6021790" y="1295400"/>
            <a:ext cx="2969810" cy="4745596"/>
            <a:chOff x="96211" y="895442"/>
            <a:chExt cx="2969810" cy="4745596"/>
          </a:xfrm>
        </p:grpSpPr>
        <p:sp>
          <p:nvSpPr>
            <p:cNvPr id="16" name="Rounded Rectangle 15"/>
            <p:cNvSpPr/>
            <p:nvPr/>
          </p:nvSpPr>
          <p:spPr>
            <a:xfrm>
              <a:off x="96211" y="895442"/>
              <a:ext cx="2969810" cy="1371461"/>
            </a:xfrm>
            <a:prstGeom prst="roundRect">
              <a:avLst/>
            </a:prstGeom>
            <a:solidFill>
              <a:srgbClr val="C00000"/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BH" sz="7000" b="1" dirty="0" smtClean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أفراد</a:t>
              </a:r>
              <a:endParaRPr lang="en-US" sz="70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96211" y="4269577"/>
              <a:ext cx="2969810" cy="1371461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>
                <a:defRPr/>
              </a:pPr>
              <a:r>
                <a:rPr lang="ar-BH" sz="7000" b="1" dirty="0" smtClean="0">
                  <a:solidFill>
                    <a:srgbClr val="B39C5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إجرائية</a:t>
              </a:r>
              <a:endParaRPr lang="en-US" sz="7000" b="1" dirty="0" smtClean="0">
                <a:solidFill>
                  <a:srgbClr val="B39C5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96211" y="2560928"/>
              <a:ext cx="2969810" cy="1414624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>
                <a:defRPr/>
              </a:pPr>
              <a:r>
                <a:rPr lang="ar-BH" sz="7000" b="1" dirty="0" smtClean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تقنية</a:t>
              </a:r>
              <a:endParaRPr lang="en-US" sz="70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50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97245" y="55602"/>
            <a:ext cx="6494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صقور أمن المعلومات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4" y="1704463"/>
            <a:ext cx="5285896" cy="4038600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5635493" y="1295400"/>
            <a:ext cx="3356114" cy="4753714"/>
            <a:chOff x="5635493" y="886337"/>
            <a:chExt cx="3356114" cy="4753714"/>
          </a:xfrm>
        </p:grpSpPr>
        <p:sp>
          <p:nvSpPr>
            <p:cNvPr id="21" name="Rounded Rectangle 20"/>
            <p:cNvSpPr/>
            <p:nvPr/>
          </p:nvSpPr>
          <p:spPr>
            <a:xfrm>
              <a:off x="5635493" y="4477482"/>
              <a:ext cx="3356114" cy="116256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6500" dirty="0" smtClean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المشاركة</a:t>
              </a:r>
              <a:endParaRPr lang="ar-BH" sz="65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635493" y="886337"/>
              <a:ext cx="3356107" cy="1164793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>
                <a:defRPr/>
              </a:pPr>
              <a:r>
                <a:rPr lang="ar-BH" sz="6500" dirty="0" smtClean="0">
                  <a:solidFill>
                    <a:schemeClr val="bg2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التنسيق</a:t>
              </a:r>
              <a:endParaRPr lang="ar-BH" sz="6500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635493" y="2680622"/>
              <a:ext cx="3356114" cy="1166004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>
              <a:solidFill>
                <a:srgbClr val="B39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 algn="ctr">
                <a:defRPr/>
              </a:pPr>
              <a:r>
                <a:rPr lang="ar-BH" sz="6500" dirty="0" smtClean="0">
                  <a:solidFill>
                    <a:schemeClr val="bg2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المتابعة</a:t>
              </a:r>
              <a:endParaRPr lang="ar-BH" sz="6500" dirty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679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eGov Fonts">
      <a:majorFont>
        <a:latin typeface="Calibri"/>
        <a:ea typeface=""/>
        <a:cs typeface="GE SS Two Medium"/>
      </a:majorFont>
      <a:minorFont>
        <a:latin typeface="Calibri"/>
        <a:ea typeface=""/>
        <a:cs typeface="GE SS Two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193</Words>
  <Application>Microsoft Office PowerPoint</Application>
  <PresentationFormat>On-screen Show (4:3)</PresentationFormat>
  <Paragraphs>72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GE SS Two Light</vt:lpstr>
      <vt:lpstr>GE SS Two Medium</vt:lpstr>
      <vt:lpstr>Sakkal Majalla</vt:lpstr>
      <vt:lpstr>Sultan normal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>Hala Mohammed Al-Shaiji</dc:creator>
  <cp:lastModifiedBy>Ahmed Essa Abualfath</cp:lastModifiedBy>
  <cp:revision>662</cp:revision>
  <cp:lastPrinted>2012-04-07T22:50:33Z</cp:lastPrinted>
  <dcterms:created xsi:type="dcterms:W3CDTF">2006-08-16T00:00:00Z</dcterms:created>
  <dcterms:modified xsi:type="dcterms:W3CDTF">2016-10-25T03:28:33Z</dcterms:modified>
</cp:coreProperties>
</file>