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3" r:id="rId2"/>
    <p:sldId id="368" r:id="rId3"/>
    <p:sldId id="436" r:id="rId4"/>
    <p:sldId id="448" r:id="rId5"/>
    <p:sldId id="447" r:id="rId6"/>
    <p:sldId id="454" r:id="rId7"/>
    <p:sldId id="450" r:id="rId8"/>
    <p:sldId id="451" r:id="rId9"/>
    <p:sldId id="456" r:id="rId10"/>
    <p:sldId id="458" r:id="rId11"/>
    <p:sldId id="459" r:id="rId12"/>
    <p:sldId id="457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0000"/>
    <a:srgbClr val="BC0000"/>
    <a:srgbClr val="4D4D4D"/>
    <a:srgbClr val="009AD0"/>
    <a:srgbClr val="3BCCFF"/>
    <a:srgbClr val="B9EDFF"/>
    <a:srgbClr val="1C1C1C"/>
    <a:srgbClr val="B39C51"/>
    <a:srgbClr val="A38D47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7513" autoAdjust="0"/>
  </p:normalViewPr>
  <p:slideViewPr>
    <p:cSldViewPr>
      <p:cViewPr varScale="1">
        <p:scale>
          <a:sx n="71" d="100"/>
          <a:sy n="71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44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الطلبات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2011</c:v>
                </c:pt>
                <c:pt idx="1">
                  <c:v>أكتوبر 2015 إلى سبتمبر 2016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6431</c:v>
                </c:pt>
                <c:pt idx="1">
                  <c:v>11575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02-4E21-A82F-54155EF3F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التصاريح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2011</c:v>
                </c:pt>
                <c:pt idx="1">
                  <c:v>أكتوبر 2015 إلى سبتمبر 2016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9315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02-4E21-A82F-54155EF3FE0C}"/>
            </c:ext>
          </c:extLst>
        </c:ser>
        <c:dLbls/>
        <c:gapWidth val="219"/>
        <c:overlap val="-27"/>
        <c:axId val="62199680"/>
        <c:axId val="62201216"/>
      </c:barChart>
      <c:catAx>
        <c:axId val="62199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1216"/>
        <c:crosses val="autoZero"/>
        <c:auto val="1"/>
        <c:lblAlgn val="ctr"/>
        <c:lblOffset val="100"/>
      </c:catAx>
      <c:valAx>
        <c:axId val="6220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9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BF742-7515-4687-A5ED-8D0729B4747B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AED2-8A8A-4921-AC6A-EAFA8804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17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837AD-39E9-4178-9763-3F7D61C2F7ED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E7B0-A392-4518-A29F-19043B1F8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40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47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9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E7B0-A392-4518-A29F-19043B1F8B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7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flipH="1">
            <a:off x="1926770" y="62080"/>
            <a:ext cx="7217230" cy="460800"/>
            <a:chOff x="0" y="62080"/>
            <a:chExt cx="7217230" cy="460800"/>
          </a:xfrm>
        </p:grpSpPr>
        <p:sp>
          <p:nvSpPr>
            <p:cNvPr id="9" name="Freeform 8"/>
            <p:cNvSpPr/>
            <p:nvPr userDrawn="1"/>
          </p:nvSpPr>
          <p:spPr>
            <a:xfrm flipH="1">
              <a:off x="457200" y="62080"/>
              <a:ext cx="6760030" cy="460800"/>
            </a:xfrm>
            <a:custGeom>
              <a:avLst/>
              <a:gdLst>
                <a:gd name="connsiteX0" fmla="*/ 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459904">
                  <a:moveTo>
                    <a:pt x="457200" y="0"/>
                  </a:moveTo>
                  <a:lnTo>
                    <a:pt x="6858000" y="0"/>
                  </a:lnTo>
                  <a:lnTo>
                    <a:pt x="6858000" y="459904"/>
                  </a:lnTo>
                  <a:lnTo>
                    <a:pt x="0" y="459904"/>
                  </a:lnTo>
                  <a:cubicBezTo>
                    <a:pt x="308429" y="328374"/>
                    <a:pt x="290286" y="109758"/>
                    <a:pt x="457200" y="0"/>
                  </a:cubicBezTo>
                  <a:close/>
                </a:path>
              </a:pathLst>
            </a:custGeom>
            <a:solidFill>
              <a:srgbClr val="C6B47C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ar-B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2080"/>
              <a:ext cx="457200" cy="4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457200" y="82547"/>
              <a:ext cx="6705600" cy="105304"/>
            </a:xfrm>
            <a:custGeom>
              <a:avLst/>
              <a:gdLst>
                <a:gd name="connsiteX0" fmla="*/ 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459904">
                  <a:moveTo>
                    <a:pt x="457200" y="0"/>
                  </a:moveTo>
                  <a:lnTo>
                    <a:pt x="6858000" y="0"/>
                  </a:lnTo>
                  <a:lnTo>
                    <a:pt x="6858000" y="459904"/>
                  </a:lnTo>
                  <a:lnTo>
                    <a:pt x="0" y="459904"/>
                  </a:lnTo>
                  <a:cubicBezTo>
                    <a:pt x="308429" y="328374"/>
                    <a:pt x="290286" y="109758"/>
                    <a:pt x="45720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79014"/>
              <a:ext cx="457200" cy="1173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898" y="0"/>
            <a:ext cx="2118364" cy="565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20747"/>
            <a:ext cx="9144000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 flipH="1">
            <a:off x="0" y="2740496"/>
            <a:ext cx="9144000" cy="1450504"/>
            <a:chOff x="0" y="2740496"/>
            <a:chExt cx="9144000" cy="1450504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219200" y="2743200"/>
              <a:ext cx="7924800" cy="1447800"/>
              <a:chOff x="1219200" y="2364904"/>
              <a:chExt cx="7924800" cy="144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19200" y="2364904"/>
                <a:ext cx="7924800" cy="1447800"/>
              </a:xfrm>
              <a:prstGeom prst="rect">
                <a:avLst/>
              </a:prstGeom>
              <a:solidFill>
                <a:srgbClr val="A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j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45834" y="2397712"/>
                <a:ext cx="78486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j-cs"/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0" y="2740496"/>
              <a:ext cx="1219200" cy="1450504"/>
              <a:chOff x="0" y="2362200"/>
              <a:chExt cx="1219200" cy="14505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362200"/>
                <a:ext cx="1219200" cy="1450504"/>
              </a:xfrm>
              <a:prstGeom prst="rect">
                <a:avLst/>
              </a:prstGeom>
              <a:solidFill>
                <a:srgbClr val="DFD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00" y="2397712"/>
                <a:ext cx="11430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j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1926770" y="62080"/>
            <a:ext cx="7217230" cy="460800"/>
            <a:chOff x="0" y="62080"/>
            <a:chExt cx="7217230" cy="460800"/>
          </a:xfrm>
        </p:grpSpPr>
        <p:sp>
          <p:nvSpPr>
            <p:cNvPr id="12" name="Freeform 11"/>
            <p:cNvSpPr/>
            <p:nvPr userDrawn="1"/>
          </p:nvSpPr>
          <p:spPr>
            <a:xfrm flipH="1">
              <a:off x="457200" y="62080"/>
              <a:ext cx="6760030" cy="460800"/>
            </a:xfrm>
            <a:custGeom>
              <a:avLst/>
              <a:gdLst>
                <a:gd name="connsiteX0" fmla="*/ 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459904">
                  <a:moveTo>
                    <a:pt x="457200" y="0"/>
                  </a:moveTo>
                  <a:lnTo>
                    <a:pt x="6858000" y="0"/>
                  </a:lnTo>
                  <a:lnTo>
                    <a:pt x="6858000" y="459904"/>
                  </a:lnTo>
                  <a:lnTo>
                    <a:pt x="0" y="459904"/>
                  </a:lnTo>
                  <a:cubicBezTo>
                    <a:pt x="308429" y="328374"/>
                    <a:pt x="290286" y="109758"/>
                    <a:pt x="457200" y="0"/>
                  </a:cubicBezTo>
                  <a:close/>
                </a:path>
              </a:pathLst>
            </a:custGeom>
            <a:solidFill>
              <a:srgbClr val="C6B47C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ar-B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2080"/>
              <a:ext cx="457200" cy="4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14" name="Freeform 13"/>
            <p:cNvSpPr/>
            <p:nvPr userDrawn="1"/>
          </p:nvSpPr>
          <p:spPr>
            <a:xfrm flipH="1">
              <a:off x="457200" y="82547"/>
              <a:ext cx="6705600" cy="105304"/>
            </a:xfrm>
            <a:custGeom>
              <a:avLst/>
              <a:gdLst>
                <a:gd name="connsiteX0" fmla="*/ 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304800 w 6705600"/>
                <a:gd name="connsiteY0" fmla="*/ 0 h 459904"/>
                <a:gd name="connsiteX1" fmla="*/ 6705600 w 6705600"/>
                <a:gd name="connsiteY1" fmla="*/ 0 h 459904"/>
                <a:gd name="connsiteX2" fmla="*/ 6705600 w 6705600"/>
                <a:gd name="connsiteY2" fmla="*/ 459904 h 459904"/>
                <a:gd name="connsiteX3" fmla="*/ 0 w 6705600"/>
                <a:gd name="connsiteY3" fmla="*/ 459904 h 459904"/>
                <a:gd name="connsiteX4" fmla="*/ 304800 w 67056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  <a:gd name="connsiteX0" fmla="*/ 457200 w 6858000"/>
                <a:gd name="connsiteY0" fmla="*/ 0 h 459904"/>
                <a:gd name="connsiteX1" fmla="*/ 6858000 w 6858000"/>
                <a:gd name="connsiteY1" fmla="*/ 0 h 459904"/>
                <a:gd name="connsiteX2" fmla="*/ 6858000 w 6858000"/>
                <a:gd name="connsiteY2" fmla="*/ 459904 h 459904"/>
                <a:gd name="connsiteX3" fmla="*/ 0 w 6858000"/>
                <a:gd name="connsiteY3" fmla="*/ 459904 h 459904"/>
                <a:gd name="connsiteX4" fmla="*/ 457200 w 6858000"/>
                <a:gd name="connsiteY4" fmla="*/ 0 h 45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459904">
                  <a:moveTo>
                    <a:pt x="457200" y="0"/>
                  </a:moveTo>
                  <a:lnTo>
                    <a:pt x="6858000" y="0"/>
                  </a:lnTo>
                  <a:lnTo>
                    <a:pt x="6858000" y="459904"/>
                  </a:lnTo>
                  <a:lnTo>
                    <a:pt x="0" y="459904"/>
                  </a:lnTo>
                  <a:cubicBezTo>
                    <a:pt x="308429" y="328374"/>
                    <a:pt x="290286" y="109758"/>
                    <a:pt x="45720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79014"/>
              <a:ext cx="457200" cy="1173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898" y="0"/>
            <a:ext cx="2118364" cy="565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71" y="119185"/>
            <a:ext cx="8085646" cy="12879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048000"/>
            <a:ext cx="9151388" cy="1323305"/>
            <a:chOff x="0" y="2362200"/>
            <a:chExt cx="1219200" cy="1450504"/>
          </a:xfrm>
        </p:grpSpPr>
        <p:sp>
          <p:nvSpPr>
            <p:cNvPr id="7" name="Rectangle 6"/>
            <p:cNvSpPr/>
            <p:nvPr/>
          </p:nvSpPr>
          <p:spPr>
            <a:xfrm>
              <a:off x="0" y="2362200"/>
              <a:ext cx="1219200" cy="1450504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26" y="2397068"/>
              <a:ext cx="1209541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4370772"/>
            <a:ext cx="9151398" cy="98180"/>
          </a:xfrm>
          <a:prstGeom prst="rect">
            <a:avLst/>
          </a:prstGeom>
          <a:solidFill>
            <a:srgbClr val="DF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3" name="TextBox 12"/>
          <p:cNvSpPr txBox="1"/>
          <p:nvPr/>
        </p:nvSpPr>
        <p:spPr>
          <a:xfrm>
            <a:off x="46816" y="3253604"/>
            <a:ext cx="907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chemeClr val="bg1"/>
                </a:solidFill>
                <a:latin typeface="+mj-lt"/>
                <a:cs typeface="+mj-cs"/>
              </a:rPr>
              <a:t>استخدامات نظام المعلومات الجغرافي </a:t>
            </a:r>
            <a:endParaRPr lang="en-US" sz="3200" dirty="0">
              <a:solidFill>
                <a:schemeClr val="bg1"/>
              </a:solidFill>
              <a:latin typeface="+mj-lt"/>
              <a:cs typeface="+mj-cs"/>
            </a:endParaRPr>
          </a:p>
          <a:p>
            <a:pPr algn="ctr" rtl="1"/>
            <a:r>
              <a:rPr lang="ar-BH" sz="3200" dirty="0">
                <a:solidFill>
                  <a:schemeClr val="bg1"/>
                </a:solidFill>
                <a:latin typeface="+mj-lt"/>
                <a:cs typeface="+mj-cs"/>
              </a:rPr>
              <a:t>في تحسين الخدمات للمواطن-  نظام تصاريح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5624" y="5105400"/>
            <a:ext cx="6324600" cy="925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GE SS Two Medium" pitchFamily="18" charset="-78"/>
                <a:cs typeface="Sakkal Majalla" panose="02000000000000000000" pitchFamily="2" charset="-78"/>
              </a:rPr>
              <a:t>م. مي محمد عبدالوهاب آل خليفة</a:t>
            </a:r>
          </a:p>
          <a:p>
            <a:pPr algn="ctr" rtl="1"/>
            <a:r>
              <a:rPr lang="ar-BH" sz="2000" b="1" dirty="0">
                <a:solidFill>
                  <a:srgbClr val="4D4D4D"/>
                </a:solidFill>
                <a:latin typeface="Sakkal Majalla" panose="02000000000000000000" pitchFamily="2" charset="-78"/>
                <a:ea typeface="GE SS Two Medium" pitchFamily="18" charset="-78"/>
                <a:cs typeface="Sakkal Majalla" panose="02000000000000000000" pitchFamily="2" charset="-78"/>
              </a:rPr>
              <a:t>رئيس تطوير البيانات</a:t>
            </a:r>
            <a:endParaRPr lang="en-US" sz="2000" b="1" dirty="0">
              <a:solidFill>
                <a:srgbClr val="4D4D4D"/>
              </a:solidFill>
              <a:latin typeface="Sakkal Majalla" panose="02000000000000000000" pitchFamily="2" charset="-78"/>
              <a:ea typeface="GE SS Two Medium" pitchFamily="18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rgbClr val="4D4D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 أكتوبر </a:t>
            </a:r>
            <a:r>
              <a:rPr lang="ar-BH" sz="2000" b="1" dirty="0">
                <a:solidFill>
                  <a:srgbClr val="4D4D4D"/>
                </a:solidFill>
                <a:latin typeface="Sakkal Majalla" panose="02000000000000000000" pitchFamily="2" charset="-78"/>
                <a:ea typeface="GE SS Two Medium" pitchFamily="18" charset="-78"/>
                <a:cs typeface="Sakkal Majalla" panose="02000000000000000000" pitchFamily="2" charset="-78"/>
              </a:rPr>
              <a:t>2016</a:t>
            </a:r>
          </a:p>
          <a:p>
            <a:pPr algn="ctr" rtl="1"/>
            <a:endParaRPr lang="ar-BH" sz="2000" b="1" dirty="0">
              <a:solidFill>
                <a:srgbClr val="4D4D4D"/>
              </a:solidFill>
              <a:latin typeface="Sakkal Majalla" panose="02000000000000000000" pitchFamily="2" charset="-78"/>
              <a:ea typeface="GE SS Two Medium" pitchFamily="18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92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تسريع عملية اصدار التصاريح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00865" y="762000"/>
            <a:ext cx="794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2"/>
                </a:solidFill>
              </a:rPr>
              <a:t>مقارنة بين أعداد التصاريح قبل وبعد النظام</a:t>
            </a:r>
            <a:endParaRPr lang="en-US" sz="3200" dirty="0">
              <a:solidFill>
                <a:schemeClr val="tx2"/>
              </a:solidFill>
            </a:endParaRPr>
          </a:p>
          <a:p>
            <a:pPr algn="r" rtl="1"/>
            <a:endParaRPr lang="ar-BH" sz="1600" dirty="0">
              <a:solidFill>
                <a:schemeClr val="tx2"/>
              </a:solidFill>
              <a:latin typeface="Arial" pitchFamily="34" charset="0"/>
              <a:ea typeface="GE SS Two Medium" pitchFamily="18" charset="-78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568549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6941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كيف يخدم النظام المواطن</a:t>
            </a:r>
          </a:p>
        </p:txBody>
      </p:sp>
      <p:pic>
        <p:nvPicPr>
          <p:cNvPr id="2050" name="Picture 2" descr="Image result for ut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91440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55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8" y="2438400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2800" dirty="0">
                <a:solidFill>
                  <a:srgbClr val="4D4D4D"/>
                </a:solidFill>
                <a:latin typeface="GE SS Two Medium" pitchFamily="18" charset="-78"/>
                <a:ea typeface="GE SS Two Medium" pitchFamily="18" charset="-78"/>
                <a:cs typeface="GE SS Two Medium" pitchFamily="18" charset="-78"/>
              </a:rPr>
              <a:t>شكراً لكم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95" y="215222"/>
            <a:ext cx="1707210" cy="197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8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C00000"/>
                </a:solidFill>
                <a:cs typeface="+mj-cs"/>
              </a:rPr>
              <a:t>" نرتقي بالبحرين إلى مستويات أعلى "</a:t>
            </a:r>
            <a:endParaRPr lang="en-US" sz="36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20747"/>
            <a:ext cx="9144000" cy="45719"/>
          </a:xfrm>
          <a:prstGeom prst="rect">
            <a:avLst/>
          </a:prstGeom>
        </p:spPr>
      </p:pic>
      <p:pic>
        <p:nvPicPr>
          <p:cNvPr id="13" name="Picture 12" descr="نتيجة بحث الصور عن ‪twitter icon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416" y="5313977"/>
            <a:ext cx="474284" cy="4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نتيجة بحث الصور عن ‪facebook icon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816" y="5324645"/>
            <a:ext cx="452948" cy="4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نتيجة بحث الصور عن ‪instagram icon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83" r="7516"/>
          <a:stretch>
            <a:fillRect/>
          </a:stretch>
        </p:blipFill>
        <p:spPr bwMode="auto">
          <a:xfrm>
            <a:off x="5191224" y="5221217"/>
            <a:ext cx="453992" cy="6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نتيجة بحث الصور عن ‪linked in icon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13977"/>
            <a:ext cx="463616" cy="4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نتيجة بحث الصور عن ‪you tube icon‬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416" y="5239381"/>
            <a:ext cx="612808" cy="6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142813" y="4706754"/>
            <a:ext cx="240759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0"/>
                <a:solidFill>
                  <a:srgbClr val="C00000"/>
                </a:solidFill>
                <a:latin typeface="+mj-lt"/>
                <a:cs typeface="+mn-cs"/>
              </a:rPr>
              <a:t>@</a:t>
            </a:r>
            <a:r>
              <a:rPr lang="en-US" sz="3000" b="1" dirty="0" err="1">
                <a:ln w="0"/>
                <a:solidFill>
                  <a:srgbClr val="C00000"/>
                </a:solidFill>
                <a:latin typeface="+mj-lt"/>
                <a:cs typeface="+mn-cs"/>
              </a:rPr>
              <a:t>igabahrain</a:t>
            </a:r>
            <a:endParaRPr lang="en-US" sz="3000" b="1" dirty="0">
              <a:ln w="0"/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2813" y="4249554"/>
            <a:ext cx="240759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000" b="1" dirty="0">
                <a:ln w="0"/>
                <a:solidFill>
                  <a:srgbClr val="C00000"/>
                </a:solidFill>
                <a:latin typeface="+mj-lt"/>
                <a:cs typeface="+mn-cs"/>
              </a:rPr>
              <a:t>تابعونا</a:t>
            </a:r>
            <a:endParaRPr lang="en-US" sz="3000" b="1" dirty="0">
              <a:ln w="0"/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7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الأجندة</a:t>
            </a:r>
            <a:endParaRPr lang="en-US" sz="19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0186" y="1676400"/>
            <a:ext cx="6259284" cy="2551569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314" y="19812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BH" sz="2800" dirty="0"/>
              <a:t>الرؤية الاقتصادية 2030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800" dirty="0"/>
              <a:t>نظام تصاريح الحفر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800" dirty="0"/>
              <a:t>التمكين الجغرافي للجهات المعنية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800" dirty="0"/>
              <a:t>تسريع عملية اصدار التصاريح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800" dirty="0"/>
              <a:t>كيف يخدم النظام المواطن</a:t>
            </a:r>
          </a:p>
        </p:txBody>
      </p:sp>
    </p:spTree>
    <p:extLst>
      <p:ext uri="{BB962C8B-B14F-4D97-AF65-F5344CB8AC3E}">
        <p14:creationId xmlns:p14="http://schemas.microsoft.com/office/powerpoint/2010/main" xmlns="" val="335593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المقدمة</a:t>
            </a:r>
            <a:endParaRPr lang="en-US" sz="19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2" name="Picture 4" descr="Image result for bahrain vision 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481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524000" y="3962400"/>
            <a:ext cx="6172200" cy="1597948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رؤية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البحرين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2030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أن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يصبح القطاع العام أكثر إنتاجية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وأن يكون مسؤول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 تقديم خدمات ذات نوعية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أعلى من خلال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عمليات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أكثر كفاءة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G:\صور\Bahrain\bahrain3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" t="7785" r="2559" b="14611"/>
          <a:stretch/>
        </p:blipFill>
        <p:spPr bwMode="auto">
          <a:xfrm>
            <a:off x="3352800" y="1066800"/>
            <a:ext cx="5108313" cy="223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4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نظام تصاريح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990600"/>
            <a:ext cx="7217230" cy="5092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982" y="4824421"/>
            <a:ext cx="553564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2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>
                <a:solidFill>
                  <a:schemeClr val="bg1"/>
                </a:solidFill>
                <a:cs typeface="+mj-cs"/>
              </a:rPr>
              <a:t>التمكين الجغرافي للجهات المعنية</a:t>
            </a:r>
            <a:endParaRPr lang="ar-BH" sz="19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Picture 7" descr="\\Gisimage\public\mariam\Images\BS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83617"/>
            <a:ext cx="5181600" cy="545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0" y="2501086"/>
            <a:ext cx="1545870" cy="2739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rtl="1"/>
            <a:r>
              <a:rPr lang="en-US" sz="1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GE SS Two Medium"/>
              </a:rPr>
              <a:t>25</a:t>
            </a:r>
            <a:r>
              <a:rPr lang="ar-BH" sz="1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جهة </a:t>
            </a:r>
            <a:r>
              <a:rPr lang="ar-BH" sz="12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حكومية وخاصة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3190076"/>
            <a:ext cx="1546708" cy="2739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rtl="1"/>
            <a:r>
              <a:rPr lang="en-US" sz="1200" b="1" smtClean="0">
                <a:solidFill>
                  <a:srgbClr val="C00000"/>
                </a:solidFill>
                <a:latin typeface="Sakkal Majalla" panose="02000000000000000000" pitchFamily="2" charset="-78"/>
              </a:rPr>
              <a:t>700+ </a:t>
            </a:r>
            <a:r>
              <a:rPr lang="ar-BH" sz="1200" b="1" smtClean="0">
                <a:solidFill>
                  <a:srgbClr val="C00000"/>
                </a:solidFill>
                <a:latin typeface="Sakkal Majalla" panose="02000000000000000000" pitchFamily="2" charset="-78"/>
              </a:rPr>
              <a:t> </a:t>
            </a:r>
            <a:r>
              <a:rPr lang="ar-BH" sz="1200" b="1" dirty="0" smtClean="0">
                <a:solidFill>
                  <a:schemeClr val="tx1"/>
                </a:solidFill>
                <a:latin typeface="Sakkal Majalla" panose="02000000000000000000" pitchFamily="2" charset="-78"/>
              </a:rPr>
              <a:t>مستخدم</a:t>
            </a:r>
            <a:endParaRPr lang="ar-BH" sz="1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161" y="3891470"/>
            <a:ext cx="1546709" cy="2739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ar-BH" sz="1200" b="1" dirty="0">
                <a:solidFill>
                  <a:srgbClr val="C00000"/>
                </a:solidFill>
                <a:latin typeface="Arial (Body)"/>
              </a:rPr>
              <a:t> +300 </a:t>
            </a:r>
            <a:r>
              <a:rPr lang="ar-BH" sz="1200" b="1" dirty="0">
                <a:solidFill>
                  <a:schemeClr val="tx1"/>
                </a:solidFill>
                <a:latin typeface="Arial (Body)"/>
              </a:rPr>
              <a:t>شريحة معلومات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161" y="4580460"/>
            <a:ext cx="1546708" cy="2739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rtl="1"/>
            <a:r>
              <a:rPr lang="ar-BH" sz="12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تحديث آني </a:t>
            </a:r>
            <a:r>
              <a:rPr lang="ar-BH" sz="12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للمعلومات</a:t>
            </a:r>
          </a:p>
        </p:txBody>
      </p:sp>
    </p:spTree>
    <p:extLst>
      <p:ext uri="{BB962C8B-B14F-4D97-AF65-F5344CB8AC3E}">
        <p14:creationId xmlns:p14="http://schemas.microsoft.com/office/powerpoint/2010/main" xmlns="" val="84696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التمكين الجغرافي للجهات المعنية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601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tx2"/>
                </a:solidFill>
                <a:latin typeface="Arial" pitchFamily="34" charset="0"/>
                <a:ea typeface="GE SS Two Medium" pitchFamily="18" charset="-78"/>
                <a:cs typeface="+mj-cs"/>
              </a:rPr>
              <a:t>دعم النظام بأحدث المعلومات الجغرافية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7" y="1517729"/>
            <a:ext cx="8564285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6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تسريع عملية اصدار التصاريح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200" y="26262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4836" y="16229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" y="39216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84127" y="26389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2678045"/>
            <a:ext cx="1081492" cy="659446"/>
          </a:xfrm>
          <a:prstGeom prst="rect">
            <a:avLst/>
          </a:prstGeom>
          <a:ln>
            <a:noFill/>
          </a:ln>
        </p:spPr>
      </p:pic>
      <p:sp>
        <p:nvSpPr>
          <p:cNvPr id="45" name="Rounded Rectangle 44"/>
          <p:cNvSpPr/>
          <p:nvPr/>
        </p:nvSpPr>
        <p:spPr>
          <a:xfrm>
            <a:off x="7502258" y="1378479"/>
            <a:ext cx="1295400" cy="6869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الطلب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84127" y="40232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03" t="30815" b="32698"/>
          <a:stretch/>
        </p:blipFill>
        <p:spPr>
          <a:xfrm>
            <a:off x="7816003" y="4132250"/>
            <a:ext cx="926213" cy="556782"/>
          </a:xfrm>
          <a:prstGeom prst="rect">
            <a:avLst/>
          </a:prstGeom>
          <a:ln>
            <a:noFill/>
          </a:ln>
        </p:spPr>
      </p:pic>
      <p:pic>
        <p:nvPicPr>
          <p:cNvPr id="48" name="Picture 12" descr="D:\Documents\CICO\Data Protection\Images\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328" y="5479570"/>
            <a:ext cx="1096615" cy="6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5069527" y="40105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051240" y="252928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" name="Picture 5" descr="http://www.2b1stconsulting.com/wp-content/uploads/2013/01/BAPCO_Key_Facts_and_Figures_in_bri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6836" y="4041950"/>
            <a:ext cx="628650" cy="700945"/>
          </a:xfrm>
          <a:prstGeom prst="rect">
            <a:avLst/>
          </a:prstGeom>
          <a:noFill/>
        </p:spPr>
      </p:pic>
      <p:pic>
        <p:nvPicPr>
          <p:cNvPr id="52" name="Picture 7" descr="http://www.noga.gov.bh/uploads/ckfiles/images/Tatwe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0938" y="2592291"/>
            <a:ext cx="834313" cy="631566"/>
          </a:xfrm>
          <a:prstGeom prst="rect">
            <a:avLst/>
          </a:prstGeom>
          <a:noFill/>
        </p:spPr>
      </p:pic>
      <p:sp>
        <p:nvSpPr>
          <p:cNvPr id="53" name="Rounded Rectangle 52"/>
          <p:cNvSpPr/>
          <p:nvPr/>
        </p:nvSpPr>
        <p:spPr>
          <a:xfrm>
            <a:off x="2429850" y="3398446"/>
            <a:ext cx="1295400" cy="7747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الطلب</a:t>
            </a:r>
            <a:endParaRPr lang="en-US" sz="2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15467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03" t="30815" b="32698"/>
          <a:stretch/>
        </p:blipFill>
        <p:spPr>
          <a:xfrm>
            <a:off x="1070768" y="1764709"/>
            <a:ext cx="926213" cy="556782"/>
          </a:xfrm>
          <a:prstGeom prst="rect">
            <a:avLst/>
          </a:prstGeom>
        </p:spPr>
      </p:pic>
      <p:pic>
        <p:nvPicPr>
          <p:cNvPr id="56" name="Picture 12" descr="D:\Documents\CICO\Data Protection\Images\T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65" y="2671146"/>
            <a:ext cx="1130320" cy="7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884154" y="5217091"/>
            <a:ext cx="1295400" cy="77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8" name="Picture 2" descr="http://t0.gstatic.com/images?q=tbn:ANd9GcQmVQPev1neT3Y-dk4V3C0e4gA6xn-wYe1X0whr-BZ--DOEGue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36" y="3997891"/>
            <a:ext cx="1146164" cy="65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" descr="http://www.2b1stconsulting.com/wp-content/uploads/2013/01/BAPCO_Key_Facts_and_Figures_in_bri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209" y="5267724"/>
            <a:ext cx="628650" cy="700945"/>
          </a:xfrm>
          <a:prstGeom prst="rect">
            <a:avLst/>
          </a:prstGeom>
          <a:noFill/>
        </p:spPr>
      </p:pic>
      <p:pic>
        <p:nvPicPr>
          <p:cNvPr id="60" name="Picture 7" descr="http://www.noga.gov.bh/uploads/ckfiles/images/Tatwe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4469" y="5521891"/>
            <a:ext cx="834313" cy="631566"/>
          </a:xfrm>
          <a:prstGeom prst="rect">
            <a:avLst/>
          </a:prstGeom>
          <a:noFill/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554" y="1588191"/>
            <a:ext cx="1081492" cy="659446"/>
          </a:xfrm>
          <a:prstGeom prst="rect">
            <a:avLst/>
          </a:prstGeom>
        </p:spPr>
      </p:pic>
      <p:sp>
        <p:nvSpPr>
          <p:cNvPr id="62" name="Up-Down Arrow 61"/>
          <p:cNvSpPr/>
          <p:nvPr/>
        </p:nvSpPr>
        <p:spPr>
          <a:xfrm rot="-420000">
            <a:off x="3162578" y="4320736"/>
            <a:ext cx="358013" cy="1011879"/>
          </a:xfrm>
          <a:prstGeom prst="upDownArrow">
            <a:avLst/>
          </a:prstGeom>
          <a:solidFill>
            <a:schemeClr val="accent1"/>
          </a:solidFill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8001001" y="2105591"/>
            <a:ext cx="324720" cy="523266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Up Arrow 63"/>
          <p:cNvSpPr/>
          <p:nvPr/>
        </p:nvSpPr>
        <p:spPr>
          <a:xfrm>
            <a:off x="5562600" y="4816650"/>
            <a:ext cx="294061" cy="599420"/>
          </a:xfrm>
          <a:prstGeom prst="up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917127" y="2245291"/>
            <a:ext cx="0" cy="374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ular Callout 65"/>
          <p:cNvSpPr/>
          <p:nvPr/>
        </p:nvSpPr>
        <p:spPr>
          <a:xfrm>
            <a:off x="6459062" y="2514050"/>
            <a:ext cx="991351" cy="721842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عدة أشهر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ounded Rectangular Callout 66"/>
          <p:cNvSpPr>
            <a:spLocks noChangeAspect="1"/>
          </p:cNvSpPr>
          <p:nvPr/>
        </p:nvSpPr>
        <p:spPr>
          <a:xfrm>
            <a:off x="3808782" y="3028135"/>
            <a:ext cx="953043" cy="740637"/>
          </a:xfrm>
          <a:prstGeom prst="wedgeRoundRectCallo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إلى 10 أيام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8" name="Picture 2" descr="http://www.cutelittlefactory.com/wp-content/uploads/2009/11/Briefcas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062" y="3407356"/>
            <a:ext cx="1072896" cy="107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595106" y="854022"/>
            <a:ext cx="2779073" cy="4154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BH" sz="27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السابقة</a:t>
            </a:r>
            <a:endParaRPr lang="en-US" sz="27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" y="846864"/>
            <a:ext cx="3566160" cy="4154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BH" sz="27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تصاريح</a:t>
            </a:r>
            <a:endParaRPr lang="en-US" sz="27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Up-Down Arrow 70"/>
          <p:cNvSpPr/>
          <p:nvPr/>
        </p:nvSpPr>
        <p:spPr>
          <a:xfrm rot="2289620">
            <a:off x="2159019" y="4162459"/>
            <a:ext cx="389388" cy="1011879"/>
          </a:xfrm>
          <a:prstGeom prst="upDownArrow">
            <a:avLst/>
          </a:prstGeom>
          <a:solidFill>
            <a:schemeClr val="accent1"/>
          </a:solidFill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Up-Down Arrow 71"/>
          <p:cNvSpPr/>
          <p:nvPr/>
        </p:nvSpPr>
        <p:spPr>
          <a:xfrm rot="3722230">
            <a:off x="1728492" y="3643735"/>
            <a:ext cx="326932" cy="1011879"/>
          </a:xfrm>
          <a:prstGeom prst="upDownArrow">
            <a:avLst/>
          </a:prstGeom>
          <a:solidFill>
            <a:schemeClr val="accent1"/>
          </a:solidFill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Up-Down Arrow 72"/>
          <p:cNvSpPr/>
          <p:nvPr/>
        </p:nvSpPr>
        <p:spPr>
          <a:xfrm rot="6701431">
            <a:off x="1728444" y="2836523"/>
            <a:ext cx="279827" cy="957921"/>
          </a:xfrm>
          <a:prstGeom prst="upDownArrow">
            <a:avLst/>
          </a:prstGeom>
          <a:solidFill>
            <a:schemeClr val="accent1"/>
          </a:solidFill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Up-Down Arrow 73"/>
          <p:cNvSpPr/>
          <p:nvPr/>
        </p:nvSpPr>
        <p:spPr>
          <a:xfrm rot="8946341">
            <a:off x="2294048" y="2364492"/>
            <a:ext cx="326043" cy="1011879"/>
          </a:xfrm>
          <a:prstGeom prst="upDownArrow">
            <a:avLst/>
          </a:prstGeom>
          <a:solidFill>
            <a:schemeClr val="accent1"/>
          </a:solidFill>
          <a:ln w="2032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Up-Down Arrow 74"/>
          <p:cNvSpPr/>
          <p:nvPr/>
        </p:nvSpPr>
        <p:spPr>
          <a:xfrm rot="11200117">
            <a:off x="3159558" y="2416843"/>
            <a:ext cx="299950" cy="804349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Down Arrow 75"/>
          <p:cNvSpPr/>
          <p:nvPr/>
        </p:nvSpPr>
        <p:spPr>
          <a:xfrm>
            <a:off x="8001000" y="3477191"/>
            <a:ext cx="324719" cy="53340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8001000" y="4906950"/>
            <a:ext cx="324719" cy="487941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Down Arrow 77"/>
          <p:cNvSpPr/>
          <p:nvPr/>
        </p:nvSpPr>
        <p:spPr>
          <a:xfrm rot="5400000">
            <a:off x="6743111" y="5305467"/>
            <a:ext cx="382925" cy="1031676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Up Arrow 78"/>
          <p:cNvSpPr/>
          <p:nvPr/>
        </p:nvSpPr>
        <p:spPr>
          <a:xfrm>
            <a:off x="5562600" y="3413691"/>
            <a:ext cx="304800" cy="530113"/>
          </a:xfrm>
          <a:prstGeom prst="up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Up-Down Arrow 79"/>
          <p:cNvSpPr/>
          <p:nvPr/>
        </p:nvSpPr>
        <p:spPr>
          <a:xfrm rot="-420000">
            <a:off x="3174192" y="4321520"/>
            <a:ext cx="358013" cy="1011879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Up-Down Arrow 80"/>
          <p:cNvSpPr/>
          <p:nvPr/>
        </p:nvSpPr>
        <p:spPr>
          <a:xfrm rot="2289620">
            <a:off x="2170633" y="4163243"/>
            <a:ext cx="389388" cy="1011879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Up-Down Arrow 81"/>
          <p:cNvSpPr/>
          <p:nvPr/>
        </p:nvSpPr>
        <p:spPr>
          <a:xfrm rot="3722230">
            <a:off x="1740106" y="3644519"/>
            <a:ext cx="326932" cy="1011879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Up-Down Arrow 82"/>
          <p:cNvSpPr/>
          <p:nvPr/>
        </p:nvSpPr>
        <p:spPr>
          <a:xfrm rot="6701431">
            <a:off x="1740058" y="2837307"/>
            <a:ext cx="279827" cy="957921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Up-Down Arrow 83"/>
          <p:cNvSpPr/>
          <p:nvPr/>
        </p:nvSpPr>
        <p:spPr>
          <a:xfrm rot="8946341">
            <a:off x="2305662" y="2365276"/>
            <a:ext cx="326043" cy="1011879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Bent Arrow 84"/>
          <p:cNvSpPr/>
          <p:nvPr/>
        </p:nvSpPr>
        <p:spPr>
          <a:xfrm>
            <a:off x="5562600" y="1475109"/>
            <a:ext cx="1589461" cy="815739"/>
          </a:xfrm>
          <a:prstGeom prst="ben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34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تسريع عملية اصدار التصاريح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33400" y="893970"/>
            <a:ext cx="794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solidFill>
                  <a:schemeClr val="tx2"/>
                </a:solidFill>
              </a:rPr>
              <a:t>منصة لمتابعة أداء الموظفين والجهات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ar-BH" sz="3200" dirty="0">
                <a:solidFill>
                  <a:schemeClr val="tx2"/>
                </a:solidFill>
              </a:rPr>
              <a:t>(</a:t>
            </a:r>
            <a:r>
              <a:rPr lang="en-US" sz="3200" dirty="0">
                <a:solidFill>
                  <a:schemeClr val="tx2"/>
                </a:solidFill>
              </a:rPr>
              <a:t>KPI Dashboard</a:t>
            </a:r>
            <a:r>
              <a:rPr lang="ar-BH" sz="3200" dirty="0">
                <a:solidFill>
                  <a:schemeClr val="tx2"/>
                </a:solidFill>
              </a:rPr>
              <a:t>)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  <a:p>
            <a:pPr algn="r" rtl="1"/>
            <a:endParaRPr lang="ar-BH" sz="1600" dirty="0">
              <a:solidFill>
                <a:schemeClr val="tx2"/>
              </a:solidFill>
              <a:latin typeface="Arial" pitchFamily="34" charset="0"/>
              <a:ea typeface="GE SS Two Medium" pitchFamily="18" charset="-78"/>
              <a:cs typeface="Arial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/>
          <a:srcRect l="7450" t="5928" r="3471" b="6142"/>
          <a:stretch/>
        </p:blipFill>
        <p:spPr>
          <a:xfrm>
            <a:off x="2514600" y="1567027"/>
            <a:ext cx="3535920" cy="169326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/>
          <a:srcRect l="42788" t="2922"/>
          <a:stretch/>
        </p:blipFill>
        <p:spPr>
          <a:xfrm>
            <a:off x="838200" y="3260292"/>
            <a:ext cx="7086600" cy="28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02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7245" y="131955"/>
            <a:ext cx="64944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900" dirty="0">
                <a:solidFill>
                  <a:schemeClr val="bg1"/>
                </a:solidFill>
                <a:cs typeface="+mj-cs"/>
              </a:rPr>
              <a:t>تسريع عملية اصدار التصاريح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6012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tx2"/>
                </a:solidFill>
                <a:latin typeface="Arial" pitchFamily="34" charset="0"/>
                <a:ea typeface="GE SS Two Medium" pitchFamily="18" charset="-78"/>
                <a:cs typeface="+mj-cs"/>
              </a:rPr>
              <a:t>تقارير تفصيلية للأداء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37" y="2438813"/>
            <a:ext cx="6145863" cy="34513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3565"/>
            <a:ext cx="4090676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39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A">
      <a:dk1>
        <a:srgbClr val="622C1F"/>
      </a:dk1>
      <a:lt1>
        <a:srgbClr val="FFFFFF"/>
      </a:lt1>
      <a:dk2>
        <a:srgbClr val="C1001F"/>
      </a:dk2>
      <a:lt2>
        <a:srgbClr val="B59F54"/>
      </a:lt2>
      <a:accent1>
        <a:srgbClr val="C1001F"/>
      </a:accent1>
      <a:accent2>
        <a:srgbClr val="622C1F"/>
      </a:accent2>
      <a:accent3>
        <a:srgbClr val="FFFFFF"/>
      </a:accent3>
      <a:accent4>
        <a:srgbClr val="B59F54"/>
      </a:accent4>
      <a:accent5>
        <a:srgbClr val="C1001F"/>
      </a:accent5>
      <a:accent6>
        <a:srgbClr val="622C1F"/>
      </a:accent6>
      <a:hlink>
        <a:srgbClr val="B59F54"/>
      </a:hlink>
      <a:folHlink>
        <a:srgbClr val="B59F54"/>
      </a:folHlink>
    </a:clrScheme>
    <a:fontScheme name="eGov Fonts">
      <a:majorFont>
        <a:latin typeface="Calibri"/>
        <a:ea typeface=""/>
        <a:cs typeface="GE SS Two Medium"/>
      </a:majorFont>
      <a:minorFont>
        <a:latin typeface="Calibri"/>
        <a:ea typeface=""/>
        <a:cs typeface="GE SS Tw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175</Words>
  <Application>Microsoft Office PowerPoint</Application>
  <PresentationFormat>On-screen Show (4:3)</PresentationFormat>
  <Paragraphs>50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eGovernment Authority</dc:title>
  <dc:creator>Hala Mohammed Al-Shaiji</dc:creator>
  <cp:lastModifiedBy>user</cp:lastModifiedBy>
  <cp:revision>664</cp:revision>
  <cp:lastPrinted>2012-04-07T22:50:33Z</cp:lastPrinted>
  <dcterms:created xsi:type="dcterms:W3CDTF">2006-08-16T00:00:00Z</dcterms:created>
  <dcterms:modified xsi:type="dcterms:W3CDTF">2016-10-25T09:27:12Z</dcterms:modified>
</cp:coreProperties>
</file>