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43" r:id="rId2"/>
    <p:sldId id="368" r:id="rId3"/>
    <p:sldId id="436" r:id="rId4"/>
    <p:sldId id="446" r:id="rId5"/>
    <p:sldId id="447" r:id="rId6"/>
    <p:sldId id="448" r:id="rId7"/>
    <p:sldId id="449" r:id="rId8"/>
    <p:sldId id="450" r:id="rId9"/>
    <p:sldId id="451" r:id="rId10"/>
    <p:sldId id="452" r:id="rId11"/>
    <p:sldId id="453" r:id="rId12"/>
    <p:sldId id="455" r:id="rId13"/>
    <p:sldId id="454" r:id="rId14"/>
    <p:sldId id="456" r:id="rId15"/>
    <p:sldId id="457" r:id="rId16"/>
    <p:sldId id="458" r:id="rId17"/>
    <p:sldId id="444" r:id="rId1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BC0000"/>
    <a:srgbClr val="4D4D4D"/>
    <a:srgbClr val="009AD0"/>
    <a:srgbClr val="3BCCFF"/>
    <a:srgbClr val="B9EDFF"/>
    <a:srgbClr val="1C1C1C"/>
    <a:srgbClr val="B39C51"/>
    <a:srgbClr val="A38D4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7513"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27BF742-7515-4687-A5ED-8D0729B4747B}" type="datetimeFigureOut">
              <a:rPr lang="en-US" smtClean="0"/>
              <a:pPr/>
              <a:t>10/25/2016</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8B8DAED2-8A8A-4921-AC6A-EAFA8804AABA}" type="slidenum">
              <a:rPr lang="en-US" smtClean="0"/>
              <a:pPr/>
              <a:t>‹#›</a:t>
            </a:fld>
            <a:endParaRPr lang="en-US"/>
          </a:p>
        </p:txBody>
      </p:sp>
    </p:spTree>
    <p:extLst>
      <p:ext uri="{BB962C8B-B14F-4D97-AF65-F5344CB8AC3E}">
        <p14:creationId xmlns:p14="http://schemas.microsoft.com/office/powerpoint/2010/main" val="3085178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E6837AD-39E9-4178-9763-3F7D61C2F7ED}" type="datetimeFigureOut">
              <a:rPr lang="en-US" smtClean="0"/>
              <a:pPr/>
              <a:t>10/25/2016</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B0FE7B0-A392-4518-A29F-19043B1F8BA8}" type="slidenum">
              <a:rPr lang="en-US" smtClean="0"/>
              <a:pPr/>
              <a:t>‹#›</a:t>
            </a:fld>
            <a:endParaRPr lang="en-US"/>
          </a:p>
        </p:txBody>
      </p:sp>
    </p:spTree>
    <p:extLst>
      <p:ext uri="{BB962C8B-B14F-4D97-AF65-F5344CB8AC3E}">
        <p14:creationId xmlns:p14="http://schemas.microsoft.com/office/powerpoint/2010/main" val="342840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2</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11</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12</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13</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14</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15</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16</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3</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4</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5</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6</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7</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8</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9</a:t>
            </a:fld>
            <a:endParaRPr lang="en-US"/>
          </a:p>
        </p:txBody>
      </p:sp>
    </p:spTree>
    <p:extLst>
      <p:ext uri="{BB962C8B-B14F-4D97-AF65-F5344CB8AC3E}">
        <p14:creationId xmlns:p14="http://schemas.microsoft.com/office/powerpoint/2010/main" val="174229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10</a:t>
            </a:fld>
            <a:endParaRPr lang="en-US"/>
          </a:p>
        </p:txBody>
      </p:sp>
    </p:spTree>
    <p:extLst>
      <p:ext uri="{BB962C8B-B14F-4D97-AF65-F5344CB8AC3E}">
        <p14:creationId xmlns:p14="http://schemas.microsoft.com/office/powerpoint/2010/main" val="174229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flipH="1">
            <a:off x="1926770" y="62080"/>
            <a:ext cx="7217230" cy="460800"/>
            <a:chOff x="0" y="62080"/>
            <a:chExt cx="7217230" cy="460800"/>
          </a:xfrm>
        </p:grpSpPr>
        <p:sp>
          <p:nvSpPr>
            <p:cNvPr id="9" name="Freeform 8"/>
            <p:cNvSpPr/>
            <p:nvPr userDrawn="1"/>
          </p:nvSpPr>
          <p:spPr>
            <a:xfrm flipH="1">
              <a:off x="457200" y="62080"/>
              <a:ext cx="6760030" cy="460800"/>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rgbClr val="C6B47C"/>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rtl="1"/>
              <a:r>
                <a:rPr lang="ar-BH"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10" name="Rectangle 9"/>
            <p:cNvSpPr/>
            <p:nvPr userDrawn="1"/>
          </p:nvSpPr>
          <p:spPr>
            <a:xfrm>
              <a:off x="0" y="6208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1" name="Freeform 10"/>
            <p:cNvSpPr/>
            <p:nvPr userDrawn="1"/>
          </p:nvSpPr>
          <p:spPr>
            <a:xfrm flipH="1">
              <a:off x="457200" y="82547"/>
              <a:ext cx="6705600" cy="1053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gradFill>
              <a:gsLst>
                <a:gs pos="0">
                  <a:schemeClr val="bg1"/>
                </a:gs>
                <a:gs pos="100000">
                  <a:schemeClr val="bg1">
                    <a:alpha val="0"/>
                  </a:schemeClr>
                </a:gs>
              </a:gsLst>
              <a:lin ang="5400000" scaled="1"/>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rtl="1"/>
              <a:endParaRPr lang="en-US" sz="2400" b="1" dirty="0">
                <a:solidFill>
                  <a:schemeClr val="bg1"/>
                </a:solidFill>
                <a:effectLst>
                  <a:outerShdw blurRad="38100" dist="38100" dir="2700000" algn="tl">
                    <a:srgbClr val="000000">
                      <a:alpha val="43137"/>
                    </a:srgbClr>
                  </a:outerShdw>
                </a:effectLst>
              </a:endParaRPr>
            </a:p>
          </p:txBody>
        </p:sp>
        <p:sp>
          <p:nvSpPr>
            <p:cNvPr id="12" name="Rectangle 11"/>
            <p:cNvSpPr/>
            <p:nvPr userDrawn="1"/>
          </p:nvSpPr>
          <p:spPr>
            <a:xfrm>
              <a:off x="0" y="79014"/>
              <a:ext cx="457200" cy="117304"/>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98" y="0"/>
            <a:ext cx="2118364" cy="56546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820747"/>
            <a:ext cx="9144000" cy="457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flipH="1">
            <a:off x="0" y="2740496"/>
            <a:ext cx="9144000" cy="1450504"/>
            <a:chOff x="0" y="2740496"/>
            <a:chExt cx="9144000" cy="1450504"/>
          </a:xfrm>
        </p:grpSpPr>
        <p:grpSp>
          <p:nvGrpSpPr>
            <p:cNvPr id="8" name="Group 7"/>
            <p:cNvGrpSpPr/>
            <p:nvPr userDrawn="1"/>
          </p:nvGrpSpPr>
          <p:grpSpPr>
            <a:xfrm>
              <a:off x="1219200" y="2743200"/>
              <a:ext cx="7924800" cy="1447800"/>
              <a:chOff x="1219200" y="2364904"/>
              <a:chExt cx="7924800" cy="1447800"/>
            </a:xfrm>
          </p:grpSpPr>
          <p:sp>
            <p:nvSpPr>
              <p:cNvPr id="9" name="Rectangle 8"/>
              <p:cNvSpPr/>
              <p:nvPr/>
            </p:nvSpPr>
            <p:spPr>
              <a:xfrm>
                <a:off x="1219200" y="2364904"/>
                <a:ext cx="7924800" cy="14478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effectLst>
                    <a:outerShdw blurRad="38100" dist="38100" dir="2700000" algn="tl">
                      <a:srgbClr val="000000">
                        <a:alpha val="43137"/>
                      </a:srgbClr>
                    </a:outerShdw>
                  </a:effectLst>
                  <a:latin typeface="+mj-lt"/>
                  <a:cs typeface="+mj-cs"/>
                </a:endParaRPr>
              </a:p>
            </p:txBody>
          </p:sp>
          <p:sp>
            <p:nvSpPr>
              <p:cNvPr id="10" name="Rectangle 9"/>
              <p:cNvSpPr/>
              <p:nvPr/>
            </p:nvSpPr>
            <p:spPr>
              <a:xfrm>
                <a:off x="1245834" y="2397712"/>
                <a:ext cx="7848600" cy="381000"/>
              </a:xfrm>
              <a:prstGeom prst="rect">
                <a:avLst/>
              </a:prstGeom>
              <a:gradFill>
                <a:gsLst>
                  <a:gs pos="0">
                    <a:schemeClr val="bg1">
                      <a:alpha val="8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ffectLst>
                    <a:outerShdw blurRad="38100" dist="38100" dir="2700000" algn="tl">
                      <a:srgbClr val="000000">
                        <a:alpha val="43137"/>
                      </a:srgbClr>
                    </a:outerShdw>
                  </a:effectLst>
                  <a:latin typeface="+mj-lt"/>
                  <a:cs typeface="+mj-cs"/>
                </a:endParaRPr>
              </a:p>
            </p:txBody>
          </p:sp>
        </p:grpSp>
        <p:grpSp>
          <p:nvGrpSpPr>
            <p:cNvPr id="11" name="Group 10"/>
            <p:cNvGrpSpPr/>
            <p:nvPr userDrawn="1"/>
          </p:nvGrpSpPr>
          <p:grpSpPr>
            <a:xfrm>
              <a:off x="0" y="2740496"/>
              <a:ext cx="1219200" cy="1450504"/>
              <a:chOff x="0" y="2362200"/>
              <a:chExt cx="1219200" cy="1450504"/>
            </a:xfrm>
          </p:grpSpPr>
          <p:sp>
            <p:nvSpPr>
              <p:cNvPr id="12" name="Rectangle 11"/>
              <p:cNvSpPr/>
              <p:nvPr/>
            </p:nvSpPr>
            <p:spPr>
              <a:xfrm>
                <a:off x="0" y="2362200"/>
                <a:ext cx="1219200" cy="1450504"/>
              </a:xfrm>
              <a:prstGeom prst="rect">
                <a:avLst/>
              </a:prstGeom>
              <a:solidFill>
                <a:srgbClr val="DF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3" name="Rectangle 12"/>
              <p:cNvSpPr/>
              <p:nvPr/>
            </p:nvSpPr>
            <p:spPr>
              <a:xfrm>
                <a:off x="38100" y="2397712"/>
                <a:ext cx="1143000" cy="381000"/>
              </a:xfrm>
              <a:prstGeom prst="rect">
                <a:avLst/>
              </a:prstGeom>
              <a:gradFill>
                <a:gsLst>
                  <a:gs pos="0">
                    <a:schemeClr val="bg1">
                      <a:alpha val="8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ffectLst>
                    <a:outerShdw blurRad="38100" dist="38100" dir="2700000" algn="tl">
                      <a:srgbClr val="000000">
                        <a:alpha val="43137"/>
                      </a:srgbClr>
                    </a:outerShdw>
                  </a:effectLst>
                  <a:latin typeface="+mj-lt"/>
                  <a:cs typeface="+mj-cs"/>
                </a:endParaRPr>
              </a:p>
            </p:txBody>
          </p:sp>
        </p:gr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11" name="Group 10"/>
          <p:cNvGrpSpPr/>
          <p:nvPr userDrawn="1"/>
        </p:nvGrpSpPr>
        <p:grpSpPr>
          <a:xfrm flipH="1">
            <a:off x="1926770" y="62080"/>
            <a:ext cx="7217230" cy="460800"/>
            <a:chOff x="0" y="62080"/>
            <a:chExt cx="7217230" cy="460800"/>
          </a:xfrm>
        </p:grpSpPr>
        <p:sp>
          <p:nvSpPr>
            <p:cNvPr id="12" name="Freeform 11"/>
            <p:cNvSpPr/>
            <p:nvPr userDrawn="1"/>
          </p:nvSpPr>
          <p:spPr>
            <a:xfrm flipH="1">
              <a:off x="457200" y="62080"/>
              <a:ext cx="6760030" cy="460800"/>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rgbClr val="C6B47C"/>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rtl="1"/>
              <a:r>
                <a:rPr lang="ar-BH"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13" name="Rectangle 12"/>
            <p:cNvSpPr/>
            <p:nvPr userDrawn="1"/>
          </p:nvSpPr>
          <p:spPr>
            <a:xfrm>
              <a:off x="0" y="6208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4" name="Freeform 13"/>
            <p:cNvSpPr/>
            <p:nvPr userDrawn="1"/>
          </p:nvSpPr>
          <p:spPr>
            <a:xfrm flipH="1">
              <a:off x="457200" y="82547"/>
              <a:ext cx="6705600" cy="1053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gradFill>
              <a:gsLst>
                <a:gs pos="0">
                  <a:schemeClr val="bg1"/>
                </a:gs>
                <a:gs pos="100000">
                  <a:schemeClr val="bg1">
                    <a:alpha val="0"/>
                  </a:schemeClr>
                </a:gs>
              </a:gsLst>
              <a:lin ang="5400000" scaled="1"/>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rtl="1"/>
              <a:endParaRPr lang="en-US" sz="2400" b="1" dirty="0">
                <a:solidFill>
                  <a:schemeClr val="bg1"/>
                </a:solidFill>
                <a:effectLst>
                  <a:outerShdw blurRad="38100" dist="38100" dir="2700000" algn="tl">
                    <a:srgbClr val="000000">
                      <a:alpha val="43137"/>
                    </a:srgbClr>
                  </a:outerShdw>
                </a:effectLst>
              </a:endParaRPr>
            </a:p>
          </p:txBody>
        </p:sp>
        <p:sp>
          <p:nvSpPr>
            <p:cNvPr id="15" name="Rectangle 14"/>
            <p:cNvSpPr/>
            <p:nvPr userDrawn="1"/>
          </p:nvSpPr>
          <p:spPr>
            <a:xfrm>
              <a:off x="0" y="79014"/>
              <a:ext cx="457200" cy="117304"/>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898" y="0"/>
            <a:ext cx="2118364" cy="5654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xDeaf_Ar.avi"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5.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jpe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71" y="119185"/>
            <a:ext cx="8085646" cy="1287945"/>
          </a:xfrm>
          <a:prstGeom prst="rect">
            <a:avLst/>
          </a:prstGeom>
        </p:spPr>
      </p:pic>
      <p:grpSp>
        <p:nvGrpSpPr>
          <p:cNvPr id="6" name="Group 5"/>
          <p:cNvGrpSpPr/>
          <p:nvPr/>
        </p:nvGrpSpPr>
        <p:grpSpPr>
          <a:xfrm>
            <a:off x="0" y="3048000"/>
            <a:ext cx="9151388" cy="1323305"/>
            <a:chOff x="0" y="2362200"/>
            <a:chExt cx="1219200" cy="1450504"/>
          </a:xfrm>
        </p:grpSpPr>
        <p:sp>
          <p:nvSpPr>
            <p:cNvPr id="7" name="Rectangle 6"/>
            <p:cNvSpPr/>
            <p:nvPr/>
          </p:nvSpPr>
          <p:spPr>
            <a:xfrm>
              <a:off x="0" y="2362200"/>
              <a:ext cx="1219200" cy="1450504"/>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Rectangle 7"/>
            <p:cNvSpPr/>
            <p:nvPr/>
          </p:nvSpPr>
          <p:spPr>
            <a:xfrm>
              <a:off x="5126" y="2397068"/>
              <a:ext cx="1209541" cy="381000"/>
            </a:xfrm>
            <a:prstGeom prst="rect">
              <a:avLst/>
            </a:prstGeom>
            <a:gradFill>
              <a:gsLst>
                <a:gs pos="0">
                  <a:schemeClr val="bg1">
                    <a:alpha val="8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ffectLst>
                  <a:outerShdw blurRad="38100" dist="38100" dir="2700000" algn="tl">
                    <a:srgbClr val="000000">
                      <a:alpha val="43137"/>
                    </a:srgbClr>
                  </a:outerShdw>
                </a:effectLst>
                <a:latin typeface="+mj-lt"/>
                <a:cs typeface="+mj-cs"/>
              </a:endParaRPr>
            </a:p>
          </p:txBody>
        </p:sp>
      </p:grpSp>
      <p:sp>
        <p:nvSpPr>
          <p:cNvPr id="9" name="Rectangle 8"/>
          <p:cNvSpPr/>
          <p:nvPr/>
        </p:nvSpPr>
        <p:spPr>
          <a:xfrm>
            <a:off x="0" y="4370772"/>
            <a:ext cx="9151398" cy="98180"/>
          </a:xfrm>
          <a:prstGeom prst="rect">
            <a:avLst/>
          </a:prstGeom>
          <a:solidFill>
            <a:srgbClr val="DF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3" name="TextBox 12"/>
          <p:cNvSpPr txBox="1"/>
          <p:nvPr/>
        </p:nvSpPr>
        <p:spPr>
          <a:xfrm>
            <a:off x="34772" y="3416999"/>
            <a:ext cx="9078896" cy="584775"/>
          </a:xfrm>
          <a:prstGeom prst="rect">
            <a:avLst/>
          </a:prstGeom>
          <a:noFill/>
        </p:spPr>
        <p:txBody>
          <a:bodyPr wrap="square" rtlCol="0">
            <a:spAutoFit/>
          </a:bodyPr>
          <a:lstStyle/>
          <a:p>
            <a:pPr algn="ctr" rtl="1"/>
            <a:r>
              <a:rPr lang="ar-BH" sz="3200" dirty="0">
                <a:solidFill>
                  <a:schemeClr val="bg1"/>
                </a:solidFill>
                <a:latin typeface="+mj-lt"/>
                <a:cs typeface="+mj-cs"/>
              </a:rPr>
              <a:t>التحول الالكتروني للخدمات </a:t>
            </a:r>
            <a:r>
              <a:rPr lang="ar-BH" sz="3200" dirty="0" smtClean="0">
                <a:solidFill>
                  <a:schemeClr val="bg1"/>
                </a:solidFill>
                <a:latin typeface="+mj-lt"/>
                <a:cs typeface="+mj-cs"/>
              </a:rPr>
              <a:t>الحكومية</a:t>
            </a:r>
            <a:endParaRPr lang="ar-BH" sz="3200" dirty="0">
              <a:solidFill>
                <a:schemeClr val="bg1"/>
              </a:solidFill>
              <a:latin typeface="+mj-lt"/>
              <a:cs typeface="+mj-cs"/>
            </a:endParaRPr>
          </a:p>
        </p:txBody>
      </p:sp>
      <p:sp>
        <p:nvSpPr>
          <p:cNvPr id="10" name="Rectangle 9"/>
          <p:cNvSpPr/>
          <p:nvPr/>
        </p:nvSpPr>
        <p:spPr>
          <a:xfrm>
            <a:off x="1415624" y="5105400"/>
            <a:ext cx="6324600" cy="925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rgbClr val="C00000"/>
                </a:solidFill>
                <a:latin typeface="Sakkal Majalla" panose="02000000000000000000" pitchFamily="2" charset="-78"/>
                <a:ea typeface="GE SS Two Medium" pitchFamily="18" charset="-78"/>
                <a:cs typeface="Sakkal Majalla" panose="02000000000000000000" pitchFamily="2" charset="-78"/>
              </a:rPr>
              <a:t>محمد عبدالعزيز عبدالله</a:t>
            </a:r>
            <a:endParaRPr lang="ar-BH" sz="2800" b="1" dirty="0">
              <a:solidFill>
                <a:srgbClr val="C00000"/>
              </a:solidFill>
              <a:latin typeface="Sakkal Majalla" panose="02000000000000000000" pitchFamily="2" charset="-78"/>
              <a:ea typeface="GE SS Two Medium" pitchFamily="18" charset="-78"/>
              <a:cs typeface="Sakkal Majalla" panose="02000000000000000000" pitchFamily="2" charset="-78"/>
            </a:endParaRPr>
          </a:p>
          <a:p>
            <a:pPr algn="ctr" rtl="1"/>
            <a:r>
              <a:rPr lang="ar-BH" sz="2000" b="1" dirty="0" smtClean="0">
                <a:solidFill>
                  <a:srgbClr val="4D4D4D"/>
                </a:solidFill>
                <a:latin typeface="Sakkal Majalla" panose="02000000000000000000" pitchFamily="2" charset="-78"/>
                <a:ea typeface="GE SS Two Medium" pitchFamily="18" charset="-78"/>
                <a:cs typeface="Sakkal Majalla" panose="02000000000000000000" pitchFamily="2" charset="-78"/>
              </a:rPr>
              <a:t>القائم بأعمال مدير إدارة تطوير الخدمات </a:t>
            </a:r>
            <a:r>
              <a:rPr lang="ar-BH" sz="2000" b="1" smtClean="0">
                <a:solidFill>
                  <a:srgbClr val="4D4D4D"/>
                </a:solidFill>
                <a:latin typeface="Sakkal Majalla" panose="02000000000000000000" pitchFamily="2" charset="-78"/>
                <a:ea typeface="GE SS Two Medium" pitchFamily="18" charset="-78"/>
                <a:cs typeface="Sakkal Majalla" panose="02000000000000000000" pitchFamily="2" charset="-78"/>
              </a:rPr>
              <a:t>والقنوات </a:t>
            </a:r>
            <a:r>
              <a:rPr lang="ar-BH" sz="2000" b="1" smtClean="0">
                <a:solidFill>
                  <a:srgbClr val="4D4D4D"/>
                </a:solidFill>
                <a:latin typeface="Sakkal Majalla" panose="02000000000000000000" pitchFamily="2" charset="-78"/>
                <a:ea typeface="GE SS Two Medium" pitchFamily="18" charset="-78"/>
                <a:cs typeface="Sakkal Majalla" panose="02000000000000000000" pitchFamily="2" charset="-78"/>
              </a:rPr>
              <a:t>الإلكترونية</a:t>
            </a:r>
            <a:endParaRPr lang="en-US" sz="2000" b="1" dirty="0" smtClean="0">
              <a:solidFill>
                <a:srgbClr val="4D4D4D"/>
              </a:solidFill>
              <a:latin typeface="Sakkal Majalla" panose="02000000000000000000" pitchFamily="2" charset="-78"/>
              <a:ea typeface="GE SS Two Medium" pitchFamily="18" charset="-78"/>
              <a:cs typeface="Sakkal Majalla" panose="02000000000000000000" pitchFamily="2" charset="-78"/>
            </a:endParaRPr>
          </a:p>
          <a:p>
            <a:pPr algn="ctr" rtl="1"/>
            <a:r>
              <a:rPr lang="ar-BH" sz="2000" b="1" dirty="0">
                <a:solidFill>
                  <a:srgbClr val="4D4D4D"/>
                </a:solidFill>
                <a:latin typeface="Sakkal Majalla" panose="02000000000000000000" pitchFamily="2" charset="-78"/>
                <a:cs typeface="Sakkal Majalla" panose="02000000000000000000" pitchFamily="2" charset="-78"/>
              </a:rPr>
              <a:t>25 أكتوبر </a:t>
            </a:r>
            <a:r>
              <a:rPr lang="ar-BH" sz="2000" b="1" dirty="0">
                <a:solidFill>
                  <a:srgbClr val="4D4D4D"/>
                </a:solidFill>
                <a:latin typeface="Sakkal Majalla" panose="02000000000000000000" pitchFamily="2" charset="-78"/>
                <a:ea typeface="GE SS Two Medium" pitchFamily="18" charset="-78"/>
                <a:cs typeface="Sakkal Majalla" panose="02000000000000000000" pitchFamily="2" charset="-78"/>
              </a:rPr>
              <a:t>2016</a:t>
            </a:r>
          </a:p>
          <a:p>
            <a:pPr algn="ctr" rtl="1"/>
            <a:endParaRPr lang="ar-BH" sz="2000" b="1" dirty="0">
              <a:solidFill>
                <a:srgbClr val="4D4D4D"/>
              </a:solidFill>
              <a:latin typeface="Sakkal Majalla" panose="02000000000000000000" pitchFamily="2" charset="-78"/>
              <a:ea typeface="GE SS Two Medium" pitchFamily="18" charset="-78"/>
              <a:cs typeface="Sakkal Majalla" panose="02000000000000000000" pitchFamily="2" charset="-78"/>
            </a:endParaRPr>
          </a:p>
        </p:txBody>
      </p:sp>
    </p:spTree>
    <p:extLst>
      <p:ext uri="{BB962C8B-B14F-4D97-AF65-F5344CB8AC3E}">
        <p14:creationId xmlns:p14="http://schemas.microsoft.com/office/powerpoint/2010/main" val="241392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منصات الحكومة الالكترونية</a:t>
            </a:r>
          </a:p>
        </p:txBody>
      </p:sp>
      <p:sp>
        <p:nvSpPr>
          <p:cNvPr id="10" name="Rounded Rectangle 9"/>
          <p:cNvSpPr/>
          <p:nvPr/>
        </p:nvSpPr>
        <p:spPr bwMode="auto">
          <a:xfrm>
            <a:off x="685800" y="1323975"/>
            <a:ext cx="3817938" cy="3787775"/>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endParaRPr>
          </a:p>
        </p:txBody>
      </p:sp>
      <p:sp>
        <p:nvSpPr>
          <p:cNvPr id="11" name="Rounded Rectangle 8"/>
          <p:cNvSpPr>
            <a:spLocks noChangeArrowheads="1"/>
          </p:cNvSpPr>
          <p:nvPr/>
        </p:nvSpPr>
        <p:spPr bwMode="auto">
          <a:xfrm>
            <a:off x="2224088" y="1301750"/>
            <a:ext cx="3948112" cy="3810000"/>
          </a:xfrm>
          <a:prstGeom prst="roundRect">
            <a:avLst>
              <a:gd name="adj" fmla="val 9843"/>
            </a:avLst>
          </a:prstGeom>
          <a:solidFill>
            <a:srgbClr val="FFFFFF"/>
          </a:solidFill>
          <a:ln w="6350">
            <a:solidFill>
              <a:srgbClr val="D9D9D9"/>
            </a:solidFill>
            <a:round/>
            <a:headEnd/>
            <a:tailEnd/>
          </a:ln>
        </p:spPr>
        <p:txBody>
          <a:bodyPr anchor="ctr"/>
          <a:lstStyle>
            <a:lvl1pPr defTabSz="45720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defTabSz="45720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defTabSz="4572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defTabSz="4572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defTabSz="4572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eaLnBrk="1" hangingPunct="1">
              <a:spcBef>
                <a:spcPct val="0"/>
              </a:spcBef>
              <a:buFontTx/>
              <a:buNone/>
            </a:pPr>
            <a:endParaRPr lang="en-US" altLang="en-US" sz="1800">
              <a:solidFill>
                <a:srgbClr val="FFFFFF"/>
              </a:solidFill>
            </a:endParaRPr>
          </a:p>
        </p:txBody>
      </p:sp>
      <p:sp>
        <p:nvSpPr>
          <p:cNvPr id="12" name="TextBox 11"/>
          <p:cNvSpPr txBox="1"/>
          <p:nvPr/>
        </p:nvSpPr>
        <p:spPr>
          <a:xfrm>
            <a:off x="2514600" y="1885950"/>
            <a:ext cx="3517900" cy="3140075"/>
          </a:xfrm>
          <a:prstGeom prst="rect">
            <a:avLst/>
          </a:prstGeom>
          <a:noFill/>
        </p:spPr>
        <p:txBody>
          <a:bodyPr>
            <a:spAutoFit/>
          </a:bodyPr>
          <a:lstStyle/>
          <a:p>
            <a:pPr algn="r" rtl="1" eaLnBrk="1" fontAlgn="auto" hangingPunct="1">
              <a:spcBef>
                <a:spcPts val="0"/>
              </a:spcBef>
              <a:spcAft>
                <a:spcPts val="0"/>
              </a:spcAft>
              <a:defRPr/>
            </a:pPr>
            <a:r>
              <a:rPr lang="ar-BH" b="1" dirty="0">
                <a:solidFill>
                  <a:srgbClr val="646464"/>
                </a:solidFill>
                <a:latin typeface="Sakkal Majalla" panose="02000000000000000000" pitchFamily="2" charset="-78"/>
                <a:cs typeface="Sakkal Majalla" panose="02000000000000000000" pitchFamily="2" charset="-78"/>
              </a:rPr>
              <a:t> دُشنت النسخة المطورة منها في 2016، والتي شملت على:</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زيادة في عدد الخدمات والمميزات.</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خدمات الدفع الإلكتروني عبر البطاقة البنكية أو نقداً</a:t>
            </a:r>
            <a:r>
              <a:rPr lang="en-US" b="1" dirty="0">
                <a:solidFill>
                  <a:srgbClr val="646464"/>
                </a:solidFill>
                <a:latin typeface="Sakkal Majalla" panose="02000000000000000000" pitchFamily="2" charset="-78"/>
                <a:cs typeface="Sakkal Majalla" panose="02000000000000000000" pitchFamily="2" charset="-78"/>
              </a:rPr>
              <a:t> </a:t>
            </a:r>
            <a:r>
              <a:rPr lang="ar-BH" b="1" dirty="0">
                <a:solidFill>
                  <a:srgbClr val="646464"/>
                </a:solidFill>
                <a:latin typeface="Sakkal Majalla" panose="02000000000000000000" pitchFamily="2" charset="-78"/>
                <a:cs typeface="Sakkal Majalla" panose="02000000000000000000" pitchFamily="2" charset="-78"/>
              </a:rPr>
              <a:t>(قريباً).</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إمكانية طباعة الأرصدة والمستندات.</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شاشات تعمل بشكل أسهل وأسرع باللمس.</a:t>
            </a:r>
          </a:p>
          <a:p>
            <a:pPr marL="285750" indent="-285750" algn="r" rtl="1" eaLnBrk="1" fontAlgn="auto" hangingPunct="1">
              <a:spcBef>
                <a:spcPts val="0"/>
              </a:spcBef>
              <a:spcAft>
                <a:spcPts val="0"/>
              </a:spcAft>
              <a:buFont typeface="Arial" panose="020B0604020202020204" pitchFamily="34" charset="0"/>
              <a:buChar char="•"/>
              <a:defRPr/>
            </a:pPr>
            <a:endParaRPr lang="ar-BH" b="1" dirty="0">
              <a:solidFill>
                <a:srgbClr val="646464"/>
              </a:solidFill>
              <a:latin typeface="Sakkal Majalla" panose="02000000000000000000" pitchFamily="2" charset="-78"/>
              <a:cs typeface="Sakkal Majalla" panose="02000000000000000000" pitchFamily="2" charset="-78"/>
            </a:endParaRPr>
          </a:p>
          <a:p>
            <a:pPr algn="r" rtl="1" eaLnBrk="1" fontAlgn="auto" hangingPunct="1">
              <a:spcBef>
                <a:spcPts val="0"/>
              </a:spcBef>
              <a:spcAft>
                <a:spcPts val="0"/>
              </a:spcAft>
              <a:defRPr/>
            </a:pPr>
            <a:r>
              <a:rPr lang="ar-BH" b="1" dirty="0">
                <a:solidFill>
                  <a:srgbClr val="646464"/>
                </a:solidFill>
                <a:latin typeface="Sakkal Majalla" panose="02000000000000000000" pitchFamily="2" charset="-78"/>
                <a:cs typeface="Sakkal Majalla" panose="02000000000000000000" pitchFamily="2" charset="-78"/>
              </a:rPr>
              <a:t>وقد تم توزيع 24 جهازًا على 23 موقع بالأماكن العامة كالمطار وعدد من الجهات الحكومية</a:t>
            </a:r>
            <a:r>
              <a:rPr lang="en-US" b="1" dirty="0">
                <a:solidFill>
                  <a:srgbClr val="646464"/>
                </a:solidFill>
                <a:latin typeface="Sakkal Majalla" panose="02000000000000000000" pitchFamily="2" charset="-78"/>
                <a:cs typeface="Sakkal Majalla" panose="02000000000000000000" pitchFamily="2" charset="-78"/>
              </a:rPr>
              <a:t>.</a:t>
            </a:r>
            <a:endParaRPr lang="ar-BH" b="1" dirty="0">
              <a:solidFill>
                <a:srgbClr val="646464"/>
              </a:solidFill>
              <a:latin typeface="Sakkal Majalla" panose="02000000000000000000" pitchFamily="2" charset="-78"/>
              <a:cs typeface="Sakkal Majalla" panose="02000000000000000000" pitchFamily="2" charset="-78"/>
            </a:endParaRPr>
          </a:p>
          <a:p>
            <a:pPr marL="285750" indent="-285750" algn="r" rtl="1" eaLnBrk="1" fontAlgn="auto" hangingPunct="1">
              <a:spcBef>
                <a:spcPts val="0"/>
              </a:spcBef>
              <a:spcAft>
                <a:spcPts val="0"/>
              </a:spcAft>
              <a:buFont typeface="Arial" panose="020B0604020202020204" pitchFamily="34" charset="0"/>
              <a:buChar char="•"/>
              <a:defRPr/>
            </a:pPr>
            <a:endParaRPr lang="ar-BH" b="1" dirty="0">
              <a:solidFill>
                <a:srgbClr val="646464"/>
              </a:solidFill>
              <a:latin typeface="Sakkal Majalla" panose="02000000000000000000" pitchFamily="2" charset="-78"/>
              <a:cs typeface="Sakkal Majalla" panose="02000000000000000000" pitchFamily="2" charset="-78"/>
            </a:endParaRPr>
          </a:p>
        </p:txBody>
      </p:sp>
      <p:pic>
        <p:nvPicPr>
          <p:cNvPr id="13" name="Picture 40" descr="D:\kiosk\ekiosk - orders (ar).png"/>
          <p:cNvPicPr>
            <a:picLocks noChangeAspect="1" noChangeArrowheads="1"/>
          </p:cNvPicPr>
          <p:nvPr/>
        </p:nvPicPr>
        <p:blipFill>
          <a:blip r:embed="rId3">
            <a:extLst>
              <a:ext uri="{28A0092B-C50C-407E-A947-70E740481C1C}">
                <a14:useLocalDpi xmlns:a14="http://schemas.microsoft.com/office/drawing/2010/main" val="0"/>
              </a:ext>
            </a:extLst>
          </a:blip>
          <a:srcRect l="3670" t="10335" r="73010" b="12592"/>
          <a:stretch>
            <a:fillRect/>
          </a:stretch>
        </p:blipFill>
        <p:spPr bwMode="auto">
          <a:xfrm>
            <a:off x="1350963" y="2217738"/>
            <a:ext cx="2968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849313" y="3255963"/>
            <a:ext cx="1331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defRPr/>
            </a:pPr>
            <a:r>
              <a:rPr lang="ar-BH" altLang="en-US" sz="1000" b="1" dirty="0" smtClean="0">
                <a:solidFill>
                  <a:schemeClr val="tx1">
                    <a:lumMod val="50000"/>
                  </a:schemeClr>
                </a:solidFill>
                <a:latin typeface="Arial" charset="0"/>
                <a:cs typeface="Arial" charset="0"/>
              </a:rPr>
              <a:t>منصات الحكومة الإلكترونية</a:t>
            </a:r>
          </a:p>
          <a:p>
            <a:pPr algn="ctr" rtl="1" eaLnBrk="1" hangingPunct="1">
              <a:spcBef>
                <a:spcPct val="0"/>
              </a:spcBef>
              <a:buFontTx/>
              <a:buNone/>
              <a:defRPr/>
            </a:pPr>
            <a:r>
              <a:rPr lang="en-US" altLang="en-US" sz="1000" b="1" dirty="0" err="1" smtClean="0">
                <a:solidFill>
                  <a:schemeClr val="tx1">
                    <a:lumMod val="50000"/>
                  </a:schemeClr>
                </a:solidFill>
                <a:latin typeface="Arial" charset="0"/>
                <a:cs typeface="Arial" charset="0"/>
              </a:rPr>
              <a:t>ekiosks</a:t>
            </a:r>
            <a:endParaRPr lang="ar-BH" altLang="en-US" sz="1000" b="1" dirty="0" smtClean="0">
              <a:solidFill>
                <a:schemeClr val="tx1">
                  <a:lumMod val="50000"/>
                </a:schemeClr>
              </a:solidFill>
              <a:latin typeface="Arial" charset="0"/>
              <a:cs typeface="Arial" charset="0"/>
            </a:endParaRPr>
          </a:p>
        </p:txBody>
      </p:sp>
      <p:pic>
        <p:nvPicPr>
          <p:cNvPr id="23" name="Picture 3" descr="D:\kiosk\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143000"/>
            <a:ext cx="5789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مركز الاتصال الوطني</a:t>
            </a:r>
          </a:p>
        </p:txBody>
      </p:sp>
      <p:sp>
        <p:nvSpPr>
          <p:cNvPr id="9" name="Rounded Rectangle 8"/>
          <p:cNvSpPr/>
          <p:nvPr/>
        </p:nvSpPr>
        <p:spPr bwMode="auto">
          <a:xfrm>
            <a:off x="457200" y="1323975"/>
            <a:ext cx="3817938" cy="4033838"/>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endParaRPr>
          </a:p>
        </p:txBody>
      </p:sp>
      <p:sp>
        <p:nvSpPr>
          <p:cNvPr id="16" name="Rounded Rectangle 8"/>
          <p:cNvSpPr>
            <a:spLocks noChangeArrowheads="1"/>
          </p:cNvSpPr>
          <p:nvPr/>
        </p:nvSpPr>
        <p:spPr bwMode="auto">
          <a:xfrm>
            <a:off x="1995488" y="1301750"/>
            <a:ext cx="3948112" cy="4054475"/>
          </a:xfrm>
          <a:prstGeom prst="roundRect">
            <a:avLst>
              <a:gd name="adj" fmla="val 9843"/>
            </a:avLst>
          </a:prstGeom>
          <a:solidFill>
            <a:srgbClr val="FFFFFF"/>
          </a:solidFill>
          <a:ln w="6350">
            <a:solidFill>
              <a:srgbClr val="D9D9D9"/>
            </a:solidFill>
            <a:round/>
            <a:headEnd/>
            <a:tailEnd/>
          </a:ln>
        </p:spPr>
        <p:txBody>
          <a:bodyPr anchor="ctr"/>
          <a:lstStyle>
            <a:lvl1pPr defTabSz="45720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defTabSz="45720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defTabSz="4572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defTabSz="4572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defTabSz="4572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eaLnBrk="1" hangingPunct="1">
              <a:spcBef>
                <a:spcPct val="0"/>
              </a:spcBef>
              <a:buFontTx/>
              <a:buNone/>
            </a:pPr>
            <a:endParaRPr lang="en-US" altLang="en-US" sz="1800">
              <a:solidFill>
                <a:srgbClr val="FFFFFF"/>
              </a:solidFill>
            </a:endParaRPr>
          </a:p>
        </p:txBody>
      </p:sp>
      <p:sp>
        <p:nvSpPr>
          <p:cNvPr id="17" name="TextBox 16"/>
          <p:cNvSpPr txBox="1"/>
          <p:nvPr/>
        </p:nvSpPr>
        <p:spPr>
          <a:xfrm>
            <a:off x="2209800" y="1663700"/>
            <a:ext cx="3427413" cy="3694113"/>
          </a:xfrm>
          <a:prstGeom prst="rect">
            <a:avLst/>
          </a:prstGeom>
          <a:noFill/>
        </p:spPr>
        <p:txBody>
          <a:bodyPr>
            <a:spAutoFit/>
          </a:bodyPr>
          <a:lstStyle/>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يُعتبر الأول من نوعه في مملكة البحرين.</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متوفر على مدار الساعة، 7 أيام في الأسبوع بما في ذلك أيام العطل الرسمية.</a:t>
            </a:r>
          </a:p>
          <a:p>
            <a:pPr algn="r" rtl="1" eaLnBrk="1" fontAlgn="auto" hangingPunct="1">
              <a:spcBef>
                <a:spcPts val="0"/>
              </a:spcBef>
              <a:spcAft>
                <a:spcPts val="0"/>
              </a:spcAft>
              <a:defRPr/>
            </a:pPr>
            <a:endParaRPr lang="ar-BH" b="1" dirty="0">
              <a:solidFill>
                <a:srgbClr val="646464"/>
              </a:solidFill>
              <a:latin typeface="Sakkal Majalla" panose="02000000000000000000" pitchFamily="2" charset="-78"/>
              <a:cs typeface="Sakkal Majalla" panose="02000000000000000000" pitchFamily="2" charset="-78"/>
            </a:endParaRPr>
          </a:p>
          <a:p>
            <a:pPr algn="r" rtl="1" eaLnBrk="1" fontAlgn="auto" hangingPunct="1">
              <a:spcBef>
                <a:spcPts val="0"/>
              </a:spcBef>
              <a:spcAft>
                <a:spcPts val="0"/>
              </a:spcAft>
              <a:defRPr/>
            </a:pPr>
            <a:r>
              <a:rPr lang="ar-BH" b="1" dirty="0">
                <a:solidFill>
                  <a:srgbClr val="646464"/>
                </a:solidFill>
                <a:latin typeface="Sakkal Majalla" panose="02000000000000000000" pitchFamily="2" charset="-78"/>
                <a:cs typeface="Sakkal Majalla" panose="02000000000000000000" pitchFamily="2" charset="-78"/>
              </a:rPr>
              <a:t>يُوفر مساعداته وخدماته عبر عدة وسائل:</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الاتصال عبر الهاتف</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الاتصال المرئي للأفراد من فئة الصم</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المحادثة الإلكترونية المباشرة </a:t>
            </a:r>
            <a:r>
              <a:rPr lang="en-US" b="1" dirty="0">
                <a:solidFill>
                  <a:srgbClr val="646464"/>
                </a:solidFill>
                <a:latin typeface="Sakkal Majalla" panose="02000000000000000000" pitchFamily="2" charset="-78"/>
                <a:cs typeface="Sakkal Majalla" panose="02000000000000000000" pitchFamily="2" charset="-78"/>
              </a:rPr>
              <a:t>Live Chat  </a:t>
            </a:r>
          </a:p>
          <a:p>
            <a:pPr algn="r" rtl="1" eaLnBrk="1" fontAlgn="auto" hangingPunct="1">
              <a:spcBef>
                <a:spcPts val="0"/>
              </a:spcBef>
              <a:spcAft>
                <a:spcPts val="0"/>
              </a:spcAft>
              <a:defRPr/>
            </a:pPr>
            <a:endParaRPr lang="en-US" b="1" dirty="0">
              <a:solidFill>
                <a:srgbClr val="646464"/>
              </a:solidFill>
              <a:latin typeface="Sakkal Majalla" panose="02000000000000000000" pitchFamily="2" charset="-78"/>
              <a:cs typeface="Sakkal Majalla" panose="02000000000000000000" pitchFamily="2" charset="-78"/>
            </a:endParaRPr>
          </a:p>
          <a:p>
            <a:pPr algn="r" rtl="1" eaLnBrk="1" fontAlgn="auto" hangingPunct="1">
              <a:spcBef>
                <a:spcPts val="0"/>
              </a:spcBef>
              <a:spcAft>
                <a:spcPts val="0"/>
              </a:spcAft>
              <a:defRPr/>
            </a:pPr>
            <a:r>
              <a:rPr lang="ar-BH" b="1" dirty="0">
                <a:solidFill>
                  <a:srgbClr val="646464"/>
                </a:solidFill>
                <a:latin typeface="Sakkal Majalla" panose="02000000000000000000" pitchFamily="2" charset="-78"/>
                <a:cs typeface="Sakkal Majalla" panose="02000000000000000000" pitchFamily="2" charset="-78"/>
              </a:rPr>
              <a:t>جهات حكومية أخرى مستفيدة من المركز:</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وزارة الإسكان</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وزارة العمل والتنمية الاجتماعية</a:t>
            </a:r>
          </a:p>
          <a:p>
            <a:pPr marL="285750" indent="-285750" algn="r" rtl="1" eaLnBrk="1" fontAlgn="auto" hangingPunct="1">
              <a:spcBef>
                <a:spcPts val="0"/>
              </a:spcBef>
              <a:spcAft>
                <a:spcPts val="0"/>
              </a:spcAft>
              <a:buFont typeface="Arial" panose="020B0604020202020204" pitchFamily="34" charset="0"/>
              <a:buChar char="•"/>
              <a:defRPr/>
            </a:pPr>
            <a:r>
              <a:rPr lang="ar-BH" b="1" dirty="0">
                <a:solidFill>
                  <a:srgbClr val="646464"/>
                </a:solidFill>
                <a:latin typeface="Sakkal Majalla" panose="02000000000000000000" pitchFamily="2" charset="-78"/>
                <a:cs typeface="Sakkal Majalla" panose="02000000000000000000" pitchFamily="2" charset="-78"/>
              </a:rPr>
              <a:t>وزارة الصناعة والتجارة</a:t>
            </a:r>
          </a:p>
        </p:txBody>
      </p:sp>
      <p:pic>
        <p:nvPicPr>
          <p:cNvPr id="1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438400"/>
            <a:ext cx="13255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l="68050" t="53313" r="3262" b="5829"/>
          <a:stretch>
            <a:fillRect/>
          </a:stretch>
        </p:blipFill>
        <p:spPr bwMode="auto">
          <a:xfrm>
            <a:off x="6192838" y="3352800"/>
            <a:ext cx="25781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rcRect l="18961" t="7292" r="20132" b="12500"/>
          <a:stretch>
            <a:fillRect/>
          </a:stretch>
        </p:blipFill>
        <p:spPr bwMode="auto">
          <a:xfrm>
            <a:off x="6034088" y="1130300"/>
            <a:ext cx="2819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47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المبادرات المبتكرة للحكومة الإلكترونية</a:t>
            </a:r>
          </a:p>
        </p:txBody>
      </p:sp>
      <p:sp>
        <p:nvSpPr>
          <p:cNvPr id="10" name="Rounded Rectangle 9"/>
          <p:cNvSpPr>
            <a:spLocks noChangeArrowheads="1"/>
          </p:cNvSpPr>
          <p:nvPr/>
        </p:nvSpPr>
        <p:spPr bwMode="auto">
          <a:xfrm>
            <a:off x="6823075" y="1143000"/>
            <a:ext cx="2035175" cy="4876800"/>
          </a:xfrm>
          <a:prstGeom prst="roundRect">
            <a:avLst>
              <a:gd name="adj" fmla="val 3768"/>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solidFill>
                <a:schemeClr val="lt1"/>
              </a:solidFill>
            </a:endParaRPr>
          </a:p>
        </p:txBody>
      </p:sp>
      <p:sp>
        <p:nvSpPr>
          <p:cNvPr id="11" name="Rectangle 6"/>
          <p:cNvSpPr>
            <a:spLocks noChangeArrowheads="1"/>
          </p:cNvSpPr>
          <p:nvPr/>
        </p:nvSpPr>
        <p:spPr bwMode="auto">
          <a:xfrm>
            <a:off x="6872288" y="1828800"/>
            <a:ext cx="19367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eaLnBrk="1" hangingPunct="1">
              <a:spcBef>
                <a:spcPct val="0"/>
              </a:spcBef>
              <a:buFont typeface="Arial" charset="0"/>
              <a:buNone/>
            </a:pPr>
            <a:r>
              <a:rPr lang="ar-BH" altLang="en-US" sz="1400" b="1">
                <a:solidFill>
                  <a:srgbClr val="646464"/>
                </a:solidFill>
                <a:latin typeface="Sakkal Majalla" pitchFamily="2" charset="-78"/>
                <a:cs typeface="Sakkal Majalla" pitchFamily="2" charset="-78"/>
              </a:rPr>
              <a:t>هو</a:t>
            </a:r>
            <a:r>
              <a:rPr lang="en-US" altLang="en-US" sz="1400" b="1">
                <a:solidFill>
                  <a:srgbClr val="646464"/>
                </a:solidFill>
                <a:latin typeface="Sakkal Majalla" pitchFamily="2" charset="-78"/>
                <a:cs typeface="Sakkal Majalla" pitchFamily="2" charset="-78"/>
              </a:rPr>
              <a:t> </a:t>
            </a:r>
            <a:r>
              <a:rPr lang="ar-BH" altLang="en-US" sz="1400" b="1">
                <a:solidFill>
                  <a:srgbClr val="646464"/>
                </a:solidFill>
                <a:latin typeface="Sakkal Majalla" pitchFamily="2" charset="-78"/>
                <a:cs typeface="Sakkal Majalla" pitchFamily="2" charset="-78"/>
              </a:rPr>
              <a:t>النظام الوطني المُوحد للمقترحات والشكاوى</a:t>
            </a:r>
          </a:p>
          <a:p>
            <a:pPr algn="r" rtl="1" eaLnBrk="1" hangingPunct="1">
              <a:spcBef>
                <a:spcPct val="0"/>
              </a:spcBef>
              <a:buFont typeface="Arial" charset="0"/>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 typeface="Arial" charset="0"/>
              <a:buNone/>
            </a:pPr>
            <a:r>
              <a:rPr lang="ar-BH" altLang="en-US" sz="1400" b="1">
                <a:solidFill>
                  <a:srgbClr val="646464"/>
                </a:solidFill>
                <a:latin typeface="Sakkal Majalla" pitchFamily="2" charset="-78"/>
                <a:cs typeface="Sakkal Majalla" pitchFamily="2" charset="-78"/>
              </a:rPr>
              <a:t>الأول من نوعه في المنطقة</a:t>
            </a:r>
          </a:p>
          <a:p>
            <a:pPr algn="r" rtl="1" eaLnBrk="1" hangingPunct="1">
              <a:spcBef>
                <a:spcPct val="0"/>
              </a:spcBef>
              <a:buFont typeface="Arial" charset="0"/>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 typeface="Arial" charset="0"/>
              <a:buNone/>
            </a:pPr>
            <a:r>
              <a:rPr lang="ar-BH" altLang="en-US" sz="1400" b="1">
                <a:solidFill>
                  <a:srgbClr val="646464"/>
                </a:solidFill>
                <a:latin typeface="Sakkal Majalla" pitchFamily="2" charset="-78"/>
                <a:cs typeface="Sakkal Majalla" pitchFamily="2" charset="-78"/>
              </a:rPr>
              <a:t>يعمل على مدار الساعة </a:t>
            </a:r>
          </a:p>
          <a:p>
            <a:pPr algn="r" rtl="1" eaLnBrk="1" hangingPunct="1">
              <a:spcBef>
                <a:spcPct val="0"/>
              </a:spcBef>
              <a:buFont typeface="Arial" charset="0"/>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 typeface="Arial" charset="0"/>
              <a:buNone/>
            </a:pPr>
            <a:r>
              <a:rPr lang="ar-BH" altLang="en-US" sz="1400" b="1">
                <a:solidFill>
                  <a:srgbClr val="646464"/>
                </a:solidFill>
                <a:latin typeface="Sakkal Majalla" pitchFamily="2" charset="-78"/>
                <a:cs typeface="Sakkal Majalla" pitchFamily="2" charset="-78"/>
              </a:rPr>
              <a:t>يشمل أكثر من 25 جهة حكومية</a:t>
            </a:r>
          </a:p>
          <a:p>
            <a:pPr algn="r" rtl="1" eaLnBrk="1" hangingPunct="1">
              <a:spcBef>
                <a:spcPct val="0"/>
              </a:spcBef>
              <a:buFont typeface="Arial" charset="0"/>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 typeface="Arial" charset="0"/>
              <a:buNone/>
            </a:pPr>
            <a:r>
              <a:rPr lang="ar-BH" altLang="en-US" sz="1400" b="1">
                <a:solidFill>
                  <a:srgbClr val="646464"/>
                </a:solidFill>
                <a:latin typeface="Sakkal Majalla" pitchFamily="2" charset="-78"/>
                <a:cs typeface="Sakkal Majalla" pitchFamily="2" charset="-78"/>
              </a:rPr>
              <a:t>منصة متكاملة تتيح للمواطن التواصل مع مختلف الجهات الحكومية عبر موقع إلكتروني واحد فقط</a:t>
            </a:r>
          </a:p>
          <a:p>
            <a:pPr algn="r" rtl="1" eaLnBrk="1" hangingPunct="1">
              <a:spcBef>
                <a:spcPct val="0"/>
              </a:spcBef>
              <a:buFont typeface="Arial" charset="0"/>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 typeface="Arial" charset="0"/>
              <a:buNone/>
            </a:pPr>
            <a:r>
              <a:rPr lang="ar-BH" altLang="en-US" sz="1400" b="1">
                <a:solidFill>
                  <a:srgbClr val="646464"/>
                </a:solidFill>
                <a:latin typeface="Sakkal Majalla" pitchFamily="2" charset="-78"/>
                <a:cs typeface="Sakkal Majalla" pitchFamily="2" charset="-78"/>
              </a:rPr>
              <a:t>تم تطويره مؤخراً إلى تطبيق للأجهزة الذكية استجابة لاحتياجات المستخدمين</a:t>
            </a:r>
          </a:p>
        </p:txBody>
      </p:sp>
      <p:sp>
        <p:nvSpPr>
          <p:cNvPr id="12" name="Rounded Rectangle 11"/>
          <p:cNvSpPr>
            <a:spLocks noChangeArrowheads="1"/>
          </p:cNvSpPr>
          <p:nvPr/>
        </p:nvSpPr>
        <p:spPr bwMode="auto">
          <a:xfrm>
            <a:off x="4689475" y="1143000"/>
            <a:ext cx="2035175" cy="4876800"/>
          </a:xfrm>
          <a:prstGeom prst="roundRect">
            <a:avLst>
              <a:gd name="adj" fmla="val 3768"/>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solidFill>
                <a:schemeClr val="lt1"/>
              </a:solidFill>
            </a:endParaRPr>
          </a:p>
        </p:txBody>
      </p:sp>
      <p:sp>
        <p:nvSpPr>
          <p:cNvPr id="13" name="Rounded Rectangle 12"/>
          <p:cNvSpPr>
            <a:spLocks noChangeArrowheads="1"/>
          </p:cNvSpPr>
          <p:nvPr/>
        </p:nvSpPr>
        <p:spPr bwMode="auto">
          <a:xfrm>
            <a:off x="2555875" y="1143000"/>
            <a:ext cx="2035175" cy="4876800"/>
          </a:xfrm>
          <a:prstGeom prst="roundRect">
            <a:avLst>
              <a:gd name="adj" fmla="val 3768"/>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solidFill>
                <a:schemeClr val="lt1"/>
              </a:solidFill>
            </a:endParaRPr>
          </a:p>
        </p:txBody>
      </p:sp>
      <p:sp>
        <p:nvSpPr>
          <p:cNvPr id="14" name="Rectangle 6"/>
          <p:cNvSpPr>
            <a:spLocks noChangeArrowheads="1"/>
          </p:cNvSpPr>
          <p:nvPr/>
        </p:nvSpPr>
        <p:spPr bwMode="auto">
          <a:xfrm>
            <a:off x="4724400" y="1905000"/>
            <a:ext cx="19383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نظام السجلات التجارية</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منصة موحدة ومتكاملة لطلبات التراخيص التجارية في مملكة البحرين</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يوفر عميلة انسيابية بين وزارة الصناعة والتجارة والجهات الحكومية المعنية بطلبات التراخيص التجارية </a:t>
            </a:r>
          </a:p>
        </p:txBody>
      </p:sp>
      <p:sp>
        <p:nvSpPr>
          <p:cNvPr id="21" name="Rectangle 6"/>
          <p:cNvSpPr>
            <a:spLocks noChangeArrowheads="1"/>
          </p:cNvSpPr>
          <p:nvPr/>
        </p:nvSpPr>
        <p:spPr bwMode="auto">
          <a:xfrm>
            <a:off x="2555875" y="1884363"/>
            <a:ext cx="20447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نظام الاجتماع التفاعلي الإلكتروني </a:t>
            </a: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سهولة استخدام وتصفح التطبيق</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الحصول على الدعم على مدار الساعة وفي كل أيام الأسبوع </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تصميم مرن بحيث يمكن لكل مؤسسة أن تغيرها لتتوافق مع متطلباتها</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يوفر أعلى مستويات الحماية السرية للجهات الحكومية</a:t>
            </a: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الاستغناء عن الأوراق من خلال الاطلاع على جميع الوثائق والمواد اللازمة، عبر واجهة مبسطة وسهلة العرض وقابلة للإدخال التعديلات.</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p:txBody>
      </p:sp>
      <p:sp>
        <p:nvSpPr>
          <p:cNvPr id="22" name="Rounded Rectangle 21"/>
          <p:cNvSpPr>
            <a:spLocks noChangeArrowheads="1"/>
          </p:cNvSpPr>
          <p:nvPr/>
        </p:nvSpPr>
        <p:spPr bwMode="auto">
          <a:xfrm>
            <a:off x="6822445" y="940172"/>
            <a:ext cx="2044271" cy="784284"/>
          </a:xfrm>
          <a:prstGeom prst="roundRect">
            <a:avLst>
              <a:gd name="adj" fmla="val 3768"/>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pic>
        <p:nvPicPr>
          <p:cNvPr id="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1054100"/>
            <a:ext cx="16922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a:spLocks noChangeArrowheads="1"/>
          </p:cNvSpPr>
          <p:nvPr/>
        </p:nvSpPr>
        <p:spPr bwMode="auto">
          <a:xfrm>
            <a:off x="4679866" y="957979"/>
            <a:ext cx="2044271" cy="784284"/>
          </a:xfrm>
          <a:prstGeom prst="roundRect">
            <a:avLst>
              <a:gd name="adj" fmla="val 3768"/>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5" name="Rounded Rectangle 24"/>
          <p:cNvSpPr>
            <a:spLocks noChangeArrowheads="1"/>
          </p:cNvSpPr>
          <p:nvPr/>
        </p:nvSpPr>
        <p:spPr bwMode="auto">
          <a:xfrm>
            <a:off x="2555245" y="957979"/>
            <a:ext cx="2044271" cy="784284"/>
          </a:xfrm>
          <a:prstGeom prst="roundRect">
            <a:avLst>
              <a:gd name="adj" fmla="val 3768"/>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pic>
        <p:nvPicPr>
          <p:cNvPr id="26" name="Picture 2" descr="D:\emeeting\eMeetin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871538"/>
            <a:ext cx="19145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1019175"/>
            <a:ext cx="1228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27"/>
          <p:cNvSpPr>
            <a:spLocks noChangeArrowheads="1"/>
          </p:cNvSpPr>
          <p:nvPr/>
        </p:nvSpPr>
        <p:spPr bwMode="auto">
          <a:xfrm>
            <a:off x="333375" y="1143000"/>
            <a:ext cx="2035175" cy="4876800"/>
          </a:xfrm>
          <a:prstGeom prst="roundRect">
            <a:avLst>
              <a:gd name="adj" fmla="val 3768"/>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lnSpc>
                <a:spcPct val="150000"/>
              </a:lnSpc>
              <a:defRPr/>
            </a:pPr>
            <a:endParaRPr lang="en-US" dirty="0">
              <a:solidFill>
                <a:schemeClr val="lt1"/>
              </a:solidFill>
            </a:endParaRPr>
          </a:p>
        </p:txBody>
      </p:sp>
      <p:sp>
        <p:nvSpPr>
          <p:cNvPr id="29" name="Rectangle 6"/>
          <p:cNvSpPr>
            <a:spLocks noChangeArrowheads="1"/>
          </p:cNvSpPr>
          <p:nvPr/>
        </p:nvSpPr>
        <p:spPr bwMode="auto">
          <a:xfrm>
            <a:off x="377825" y="1905000"/>
            <a:ext cx="19383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تحسين المعرفة الإلكترونية للمواطنين البحرينيين</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تدريب المواطنين بالمجان في جميع المحافظات</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التدريب يشمل مستويين: المستوى الأول أساسيات الحاسب الآلي والمستوى الثاني تدريب متقدم على مجموعة من البرامج</a:t>
            </a:r>
          </a:p>
          <a:p>
            <a:pPr algn="r" rtl="1" eaLnBrk="1" hangingPunct="1">
              <a:spcBef>
                <a:spcPct val="0"/>
              </a:spcBef>
              <a:buFontTx/>
              <a:buNone/>
            </a:pPr>
            <a:endParaRPr lang="ar-BH" altLang="en-US" sz="1400" b="1">
              <a:solidFill>
                <a:srgbClr val="646464"/>
              </a:solidFill>
              <a:latin typeface="Sakkal Majalla" pitchFamily="2" charset="-78"/>
              <a:cs typeface="Sakkal Majalla" pitchFamily="2" charset="-78"/>
            </a:endParaRPr>
          </a:p>
          <a:p>
            <a:pPr algn="r" rtl="1" eaLnBrk="1" hangingPunct="1">
              <a:spcBef>
                <a:spcPct val="0"/>
              </a:spcBef>
              <a:buFontTx/>
              <a:buNone/>
            </a:pPr>
            <a:r>
              <a:rPr lang="ar-BH" altLang="en-US" sz="1400" b="1">
                <a:solidFill>
                  <a:srgbClr val="646464"/>
                </a:solidFill>
                <a:latin typeface="Sakkal Majalla" pitchFamily="2" charset="-78"/>
                <a:cs typeface="Sakkal Majalla" pitchFamily="2" charset="-78"/>
              </a:rPr>
              <a:t>تدريب موظفي الجهات الحكومية في مجال تقنية المعلومات</a:t>
            </a:r>
          </a:p>
        </p:txBody>
      </p:sp>
      <p:sp>
        <p:nvSpPr>
          <p:cNvPr id="30" name="Rounded Rectangle 29"/>
          <p:cNvSpPr>
            <a:spLocks noChangeArrowheads="1"/>
          </p:cNvSpPr>
          <p:nvPr/>
        </p:nvSpPr>
        <p:spPr bwMode="auto">
          <a:xfrm>
            <a:off x="324279" y="919701"/>
            <a:ext cx="2044271" cy="784284"/>
          </a:xfrm>
          <a:prstGeom prst="roundRect">
            <a:avLst>
              <a:gd name="adj" fmla="val 3768"/>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pic>
        <p:nvPicPr>
          <p:cNvPr id="31"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38" y="1011238"/>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1"/>
          <p:cNvSpPr txBox="1">
            <a:spLocks noChangeArrowheads="1"/>
          </p:cNvSpPr>
          <p:nvPr/>
        </p:nvSpPr>
        <p:spPr bwMode="auto">
          <a:xfrm>
            <a:off x="7002463" y="5632450"/>
            <a:ext cx="169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spcBef>
                <a:spcPct val="0"/>
              </a:spcBef>
              <a:buFontTx/>
              <a:buNone/>
            </a:pPr>
            <a:r>
              <a:rPr lang="en-US" altLang="en-US" sz="1400" b="1">
                <a:solidFill>
                  <a:srgbClr val="FF0000"/>
                </a:solidFill>
              </a:rPr>
              <a:t>Bahrain.bh/tawasul</a:t>
            </a:r>
          </a:p>
        </p:txBody>
      </p:sp>
      <p:sp>
        <p:nvSpPr>
          <p:cNvPr id="33" name="TextBox 20"/>
          <p:cNvSpPr txBox="1">
            <a:spLocks noChangeArrowheads="1"/>
          </p:cNvSpPr>
          <p:nvPr/>
        </p:nvSpPr>
        <p:spPr bwMode="auto">
          <a:xfrm>
            <a:off x="4860925" y="5632450"/>
            <a:ext cx="180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spcBef>
                <a:spcPct val="0"/>
              </a:spcBef>
              <a:buFontTx/>
              <a:buNone/>
            </a:pPr>
            <a:r>
              <a:rPr lang="en-US" altLang="en-US" sz="1400" b="1">
                <a:solidFill>
                  <a:srgbClr val="FF0000"/>
                </a:solidFill>
              </a:rPr>
              <a:t>Bahrain.bh/business</a:t>
            </a:r>
          </a:p>
        </p:txBody>
      </p:sp>
    </p:spTree>
    <p:extLst>
      <p:ext uri="{BB962C8B-B14F-4D97-AF65-F5344CB8AC3E}">
        <p14:creationId xmlns:p14="http://schemas.microsoft.com/office/powerpoint/2010/main" val="201245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المبادرات المبتكرة للحكومة الالكترونية</a:t>
            </a:r>
          </a:p>
        </p:txBody>
      </p:sp>
      <p:pic>
        <p:nvPicPr>
          <p:cNvPr id="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44563"/>
            <a:ext cx="19621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nip Diagonal Corner Rectangle 34"/>
          <p:cNvSpPr/>
          <p:nvPr/>
        </p:nvSpPr>
        <p:spPr>
          <a:xfrm>
            <a:off x="6705600" y="1747838"/>
            <a:ext cx="2171700" cy="1182687"/>
          </a:xfrm>
          <a:prstGeom prst="snip2DiagRect">
            <a:avLst>
              <a:gd name="adj1" fmla="val 0"/>
              <a:gd name="adj2" fmla="val 9177"/>
            </a:avLst>
          </a:prstGeom>
          <a:solidFill>
            <a:schemeClr val="bg1"/>
          </a:solidFill>
          <a:ln w="28575">
            <a:noFill/>
          </a:ln>
          <a:effectLst/>
        </p:spPr>
        <p:style>
          <a:lnRef idx="1">
            <a:schemeClr val="accent5"/>
          </a:lnRef>
          <a:fillRef idx="3">
            <a:schemeClr val="accent5"/>
          </a:fillRef>
          <a:effectRef idx="2">
            <a:schemeClr val="accent5"/>
          </a:effectRef>
          <a:fontRef idx="minor">
            <a:schemeClr val="lt1"/>
          </a:fontRef>
        </p:style>
        <p:txBody>
          <a:bodyPr anchor="ctr"/>
          <a:lstStyle/>
          <a:p>
            <a:pPr algn="r" rtl="1">
              <a:defRPr/>
            </a:pPr>
            <a:r>
              <a:rPr lang="ar-BH" dirty="0">
                <a:solidFill>
                  <a:srgbClr val="4D4D4D"/>
                </a:solidFill>
                <a:latin typeface="Sakkal Majalla" panose="02000000000000000000" pitchFamily="2" charset="-78"/>
                <a:cs typeface="Sakkal Majalla" panose="02000000000000000000" pitchFamily="2" charset="-78"/>
              </a:rPr>
              <a:t>يقدم النظام هوية إلكترونية </a:t>
            </a:r>
            <a:r>
              <a:rPr lang="ar-BH" dirty="0">
                <a:solidFill>
                  <a:srgbClr val="C1001F"/>
                </a:solidFill>
                <a:latin typeface="Sakkal Majalla" panose="02000000000000000000" pitchFamily="2" charset="-78"/>
                <a:cs typeface="Sakkal Majalla" panose="02000000000000000000" pitchFamily="2" charset="-78"/>
              </a:rPr>
              <a:t>موحدة</a:t>
            </a:r>
            <a:r>
              <a:rPr lang="ar-BH" dirty="0">
                <a:solidFill>
                  <a:srgbClr val="000000"/>
                </a:solidFill>
                <a:latin typeface="Sakkal Majalla" panose="02000000000000000000" pitchFamily="2" charset="-78"/>
                <a:cs typeface="Sakkal Majalla" panose="02000000000000000000" pitchFamily="2" charset="-78"/>
              </a:rPr>
              <a:t> </a:t>
            </a:r>
            <a:r>
              <a:rPr lang="ar-BH" dirty="0">
                <a:solidFill>
                  <a:srgbClr val="C1001F"/>
                </a:solidFill>
                <a:latin typeface="Sakkal Majalla" panose="02000000000000000000" pitchFamily="2" charset="-78"/>
                <a:cs typeface="Sakkal Majalla" panose="02000000000000000000" pitchFamily="2" charset="-78"/>
              </a:rPr>
              <a:t>موثوقة وآمنة</a:t>
            </a:r>
            <a:r>
              <a:rPr lang="ar-BH" dirty="0">
                <a:solidFill>
                  <a:srgbClr val="000000"/>
                </a:solidFill>
                <a:latin typeface="Sakkal Majalla" panose="02000000000000000000" pitchFamily="2" charset="-78"/>
                <a:cs typeface="Sakkal Majalla" panose="02000000000000000000" pitchFamily="2" charset="-78"/>
              </a:rPr>
              <a:t> </a:t>
            </a:r>
            <a:r>
              <a:rPr lang="ar-BH" dirty="0">
                <a:solidFill>
                  <a:srgbClr val="4D4D4D"/>
                </a:solidFill>
                <a:latin typeface="Sakkal Majalla" panose="02000000000000000000" pitchFamily="2" charset="-78"/>
                <a:cs typeface="Sakkal Majalla" panose="02000000000000000000" pitchFamily="2" charset="-78"/>
              </a:rPr>
              <a:t>يمكن استخدامها لإنجاز جميع الخدمات الإلكترونية</a:t>
            </a:r>
          </a:p>
        </p:txBody>
      </p:sp>
      <p:sp>
        <p:nvSpPr>
          <p:cNvPr id="36" name="TextBox 3"/>
          <p:cNvSpPr txBox="1">
            <a:spLocks noChangeArrowheads="1"/>
          </p:cNvSpPr>
          <p:nvPr/>
        </p:nvSpPr>
        <p:spPr bwMode="auto">
          <a:xfrm>
            <a:off x="6534150" y="3006725"/>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a:spcBef>
                <a:spcPct val="0"/>
              </a:spcBef>
              <a:buFontTx/>
              <a:buNone/>
            </a:pPr>
            <a:endParaRPr lang="en-US" altLang="en-US" sz="1800">
              <a:solidFill>
                <a:srgbClr val="4D4D4D"/>
              </a:solidFill>
            </a:endParaRPr>
          </a:p>
        </p:txBody>
      </p:sp>
      <p:pic>
        <p:nvPicPr>
          <p:cNvPr id="37"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67627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113" y="3821113"/>
            <a:ext cx="161448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0300" y="3294063"/>
            <a:ext cx="27908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6"/>
          <p:cNvSpPr txBox="1">
            <a:spLocks noChangeArrowheads="1"/>
          </p:cNvSpPr>
          <p:nvPr/>
        </p:nvSpPr>
        <p:spPr bwMode="auto">
          <a:xfrm>
            <a:off x="3733800" y="1295400"/>
            <a:ext cx="21336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a:spcBef>
                <a:spcPct val="0"/>
              </a:spcBef>
              <a:buFontTx/>
              <a:buNone/>
            </a:pPr>
            <a:r>
              <a:rPr lang="ar-BH" altLang="en-US" sz="1500">
                <a:solidFill>
                  <a:schemeClr val="bg1"/>
                </a:solidFill>
                <a:latin typeface="Sakkal Majalla" pitchFamily="2" charset="-78"/>
                <a:cs typeface="Sakkal Majalla" pitchFamily="2" charset="-78"/>
              </a:rPr>
              <a:t>- خدمات الإدارة العامة للمرور</a:t>
            </a:r>
          </a:p>
          <a:p>
            <a:pPr algn="r">
              <a:spcBef>
                <a:spcPct val="0"/>
              </a:spcBef>
              <a:buFontTx/>
              <a:buNone/>
            </a:pPr>
            <a:r>
              <a:rPr lang="ar-BH" altLang="en-US" sz="1500">
                <a:solidFill>
                  <a:schemeClr val="bg1"/>
                </a:solidFill>
                <a:latin typeface="Sakkal Majalla" pitchFamily="2" charset="-78"/>
                <a:cs typeface="Sakkal Majalla" pitchFamily="2" charset="-78"/>
              </a:rPr>
              <a:t>- خدمة تجديد جواز السفر</a:t>
            </a:r>
          </a:p>
          <a:p>
            <a:pPr algn="r">
              <a:spcBef>
                <a:spcPct val="0"/>
              </a:spcBef>
              <a:buFontTx/>
              <a:buNone/>
            </a:pPr>
            <a:r>
              <a:rPr lang="ar-BH" altLang="en-US" sz="1500">
                <a:solidFill>
                  <a:schemeClr val="bg1"/>
                </a:solidFill>
                <a:latin typeface="Sakkal Majalla" pitchFamily="2" charset="-78"/>
                <a:cs typeface="Sakkal Majalla" pitchFamily="2" charset="-78"/>
              </a:rPr>
              <a:t>- خدمات جامعة البحرين</a:t>
            </a:r>
          </a:p>
          <a:p>
            <a:pPr algn="r">
              <a:spcBef>
                <a:spcPct val="0"/>
              </a:spcBef>
              <a:buFontTx/>
              <a:buNone/>
            </a:pPr>
            <a:r>
              <a:rPr lang="ar-BH" altLang="en-US" sz="1500">
                <a:solidFill>
                  <a:schemeClr val="bg1"/>
                </a:solidFill>
                <a:latin typeface="Sakkal Majalla" pitchFamily="2" charset="-78"/>
                <a:cs typeface="Sakkal Majalla" pitchFamily="2" charset="-78"/>
              </a:rPr>
              <a:t>- خدمات القضايا والمحاكم</a:t>
            </a:r>
          </a:p>
          <a:p>
            <a:pPr algn="r">
              <a:spcBef>
                <a:spcPct val="0"/>
              </a:spcBef>
              <a:buFontTx/>
              <a:buNone/>
            </a:pPr>
            <a:endParaRPr lang="en-US" altLang="en-US" sz="1500">
              <a:solidFill>
                <a:schemeClr val="bg1"/>
              </a:solidFill>
              <a:latin typeface="Sakkal Majalla" pitchFamily="2" charset="-78"/>
              <a:cs typeface="Sakkal Majalla" pitchFamily="2" charset="-78"/>
            </a:endParaRPr>
          </a:p>
        </p:txBody>
      </p:sp>
      <p:sp>
        <p:nvSpPr>
          <p:cNvPr id="41" name="TextBox 7"/>
          <p:cNvSpPr txBox="1">
            <a:spLocks noChangeArrowheads="1"/>
          </p:cNvSpPr>
          <p:nvPr/>
        </p:nvSpPr>
        <p:spPr bwMode="auto">
          <a:xfrm>
            <a:off x="6210300" y="3352800"/>
            <a:ext cx="2743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a:spcBef>
                <a:spcPct val="0"/>
              </a:spcBef>
              <a:buFontTx/>
              <a:buNone/>
            </a:pPr>
            <a:r>
              <a:rPr lang="ar-BH" altLang="en-US" sz="1600" b="1">
                <a:solidFill>
                  <a:srgbClr val="C1001F"/>
                </a:solidFill>
                <a:latin typeface="Sakkal Majalla" pitchFamily="2" charset="-78"/>
                <a:cs typeface="Sakkal Majalla" pitchFamily="2" charset="-78"/>
              </a:rPr>
              <a:t>هيئه الكهرباء و الماء:</a:t>
            </a:r>
          </a:p>
          <a:p>
            <a:pPr algn="r">
              <a:spcBef>
                <a:spcPct val="0"/>
              </a:spcBef>
              <a:buFontTx/>
              <a:buNone/>
            </a:pPr>
            <a:r>
              <a:rPr lang="ar-BH" altLang="en-US" sz="1600">
                <a:solidFill>
                  <a:srgbClr val="1C1C1C"/>
                </a:solidFill>
                <a:latin typeface="Sakkal Majalla" pitchFamily="2" charset="-78"/>
                <a:cs typeface="Sakkal Majalla" pitchFamily="2" charset="-78"/>
              </a:rPr>
              <a:t>الاستعلام ودفع الفواتير- عرض الفواتير السابقة- الفاتورة الإلكترونية- عرض المدفوعات السابقة</a:t>
            </a:r>
            <a:endParaRPr lang="ar-BH" altLang="en-US" sz="1600" b="1">
              <a:solidFill>
                <a:srgbClr val="1C1C1C"/>
              </a:solidFill>
              <a:latin typeface="Sakkal Majalla" pitchFamily="2" charset="-78"/>
              <a:cs typeface="Sakkal Majalla" pitchFamily="2" charset="-78"/>
            </a:endParaRPr>
          </a:p>
          <a:p>
            <a:pPr algn="r">
              <a:spcBef>
                <a:spcPct val="0"/>
              </a:spcBef>
              <a:buFontTx/>
              <a:buNone/>
            </a:pPr>
            <a:r>
              <a:rPr lang="ar-BH" altLang="en-US" sz="1600" b="1">
                <a:solidFill>
                  <a:srgbClr val="C1001F"/>
                </a:solidFill>
                <a:latin typeface="Sakkal Majalla" pitchFamily="2" charset="-78"/>
                <a:cs typeface="Sakkal Majalla" pitchFamily="2" charset="-78"/>
              </a:rPr>
              <a:t>خدمات بنك الإسكان:</a:t>
            </a:r>
          </a:p>
          <a:p>
            <a:pPr algn="r">
              <a:spcBef>
                <a:spcPct val="0"/>
              </a:spcBef>
              <a:buFontTx/>
              <a:buNone/>
            </a:pPr>
            <a:r>
              <a:rPr lang="ar-BH" altLang="en-US" sz="1600">
                <a:solidFill>
                  <a:srgbClr val="1C1C1C"/>
                </a:solidFill>
                <a:latin typeface="Sakkal Majalla" pitchFamily="2" charset="-78"/>
                <a:cs typeface="Sakkal Majalla" pitchFamily="2" charset="-78"/>
              </a:rPr>
              <a:t>ملخص الحساب المصرفي- المعاملات المصرفية- القرض السكني- القرض الاجتماعي- الشيكات المرجعة- كشف الحسابات الرسمية- السداد المبكر للقرض- تحديث المعلومات الشخصية</a:t>
            </a:r>
            <a:r>
              <a:rPr lang="ar-BH" altLang="en-US" sz="1600" b="1">
                <a:solidFill>
                  <a:srgbClr val="1C1C1C"/>
                </a:solidFill>
                <a:latin typeface="Sakkal Majalla" pitchFamily="2" charset="-78"/>
                <a:cs typeface="Sakkal Majalla" pitchFamily="2" charset="-78"/>
              </a:rPr>
              <a:t> </a:t>
            </a:r>
            <a:endParaRPr lang="en-US" altLang="en-US" sz="1600" b="1">
              <a:solidFill>
                <a:srgbClr val="1C1C1C"/>
              </a:solidFill>
              <a:latin typeface="Sakkal Majalla" pitchFamily="2" charset="-78"/>
              <a:cs typeface="Sakkal Majalla" pitchFamily="2" charset="-78"/>
            </a:endParaRPr>
          </a:p>
        </p:txBody>
      </p:sp>
      <p:sp>
        <p:nvSpPr>
          <p:cNvPr id="42" name="Rectangle 41"/>
          <p:cNvSpPr/>
          <p:nvPr/>
        </p:nvSpPr>
        <p:spPr>
          <a:xfrm>
            <a:off x="4411663" y="3576638"/>
            <a:ext cx="895350" cy="533400"/>
          </a:xfrm>
          <a:prstGeom prst="rect">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sz="1600" dirty="0">
                <a:latin typeface="Sakkal Majalla" panose="02000000000000000000" pitchFamily="2" charset="-78"/>
                <a:cs typeface="Sakkal Majalla" panose="02000000000000000000" pitchFamily="2" charset="-78"/>
              </a:rPr>
              <a:t>المستوى الأساسي</a:t>
            </a:r>
            <a:endParaRPr lang="en-US" sz="1600" dirty="0">
              <a:latin typeface="Sakkal Majalla" panose="02000000000000000000" pitchFamily="2" charset="-78"/>
              <a:cs typeface="Sakkal Majalla" panose="02000000000000000000" pitchFamily="2" charset="-78"/>
            </a:endParaRPr>
          </a:p>
        </p:txBody>
      </p:sp>
      <p:sp>
        <p:nvSpPr>
          <p:cNvPr id="43" name="Rectangle 42"/>
          <p:cNvSpPr/>
          <p:nvPr/>
        </p:nvSpPr>
        <p:spPr>
          <a:xfrm>
            <a:off x="4572000" y="4402138"/>
            <a:ext cx="1638300" cy="533400"/>
          </a:xfrm>
          <a:prstGeom prst="rect">
            <a:avLst/>
          </a:prstGeom>
          <a:solidFill>
            <a:srgbClr val="DACC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dirty="0">
                <a:solidFill>
                  <a:srgbClr val="FF0000"/>
                </a:solidFill>
                <a:latin typeface="Sakkal Majalla" panose="02000000000000000000" pitchFamily="2" charset="-78"/>
                <a:cs typeface="Sakkal Majalla" panose="02000000000000000000" pitchFamily="2" charset="-78"/>
              </a:rPr>
              <a:t>المستوى المتقدم</a:t>
            </a:r>
            <a:endParaRPr lang="en-US" dirty="0">
              <a:solidFill>
                <a:srgbClr val="FF0000"/>
              </a:solidFill>
              <a:latin typeface="Sakkal Majalla" panose="02000000000000000000" pitchFamily="2" charset="-78"/>
              <a:cs typeface="Sakkal Majalla" panose="02000000000000000000" pitchFamily="2" charset="-78"/>
            </a:endParaRPr>
          </a:p>
        </p:txBody>
      </p:sp>
      <p:pic>
        <p:nvPicPr>
          <p:cNvPr id="44"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13" y="4310063"/>
            <a:ext cx="77311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11425" y="4376738"/>
            <a:ext cx="5064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8525" y="4156075"/>
            <a:ext cx="1524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
          <p:cNvSpPr>
            <a:spLocks noChangeArrowheads="1"/>
          </p:cNvSpPr>
          <p:nvPr/>
        </p:nvSpPr>
        <p:spPr bwMode="auto">
          <a:xfrm>
            <a:off x="2438400" y="695325"/>
            <a:ext cx="647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a:spcBef>
                <a:spcPct val="0"/>
              </a:spcBef>
              <a:buFontTx/>
              <a:buNone/>
            </a:pPr>
            <a:r>
              <a:rPr lang="ar-BH" altLang="en-US" sz="2800" dirty="0">
                <a:solidFill>
                  <a:srgbClr val="C1001F"/>
                </a:solidFill>
                <a:latin typeface="Sakkal Majalla" pitchFamily="2" charset="-78"/>
                <a:cs typeface="Sakkal Majalla" pitchFamily="2" charset="-78"/>
              </a:rPr>
              <a:t>نظام الدخول الموحد (المفتاح الإلكتروني)</a:t>
            </a:r>
          </a:p>
        </p:txBody>
      </p:sp>
    </p:spTree>
    <p:extLst>
      <p:ext uri="{BB962C8B-B14F-4D97-AF65-F5344CB8AC3E}">
        <p14:creationId xmlns:p14="http://schemas.microsoft.com/office/powerpoint/2010/main" val="2179806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خدمات الكترونية مبتكرة</a:t>
            </a:r>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31863"/>
            <a:ext cx="223678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14788"/>
            <a:ext cx="265112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1113" y="1050925"/>
            <a:ext cx="25495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2425" y="1025525"/>
            <a:ext cx="310356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58900" y="4014788"/>
            <a:ext cx="306705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897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إدارة التغيير </a:t>
            </a:r>
          </a:p>
        </p:txBody>
      </p:sp>
      <p:sp>
        <p:nvSpPr>
          <p:cNvPr id="14" name="Rectangle 13"/>
          <p:cNvSpPr/>
          <p:nvPr/>
        </p:nvSpPr>
        <p:spPr>
          <a:xfrm>
            <a:off x="425450" y="5121275"/>
            <a:ext cx="2338388" cy="768350"/>
          </a:xfrm>
          <a:prstGeom prst="rect">
            <a:avLst/>
          </a:prstGeom>
          <a:solidFill>
            <a:srgbClr val="EECFC8"/>
          </a:solidFill>
          <a:ln>
            <a:solidFill>
              <a:srgbClr val="622C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sz="2300" dirty="0">
                <a:solidFill>
                  <a:srgbClr val="323232"/>
                </a:solidFill>
                <a:latin typeface="Sakkal Majalla" panose="02000000000000000000" pitchFamily="2" charset="-78"/>
                <a:cs typeface="Sakkal Majalla" panose="02000000000000000000" pitchFamily="2" charset="-78"/>
              </a:rPr>
              <a:t>الترويج </a:t>
            </a:r>
          </a:p>
          <a:p>
            <a:pPr algn="ctr">
              <a:defRPr/>
            </a:pPr>
            <a:r>
              <a:rPr lang="ar-BH" sz="2300" dirty="0">
                <a:solidFill>
                  <a:srgbClr val="323232"/>
                </a:solidFill>
                <a:latin typeface="Sakkal Majalla" panose="02000000000000000000" pitchFamily="2" charset="-78"/>
                <a:cs typeface="Sakkal Majalla" panose="02000000000000000000" pitchFamily="2" charset="-78"/>
              </a:rPr>
              <a:t>الإعلامي</a:t>
            </a:r>
            <a:endParaRPr lang="en-US" sz="2300" dirty="0">
              <a:solidFill>
                <a:srgbClr val="323232"/>
              </a:solidFill>
              <a:latin typeface="Sakkal Majalla" panose="02000000000000000000" pitchFamily="2" charset="-78"/>
              <a:cs typeface="Sakkal Majalla" panose="02000000000000000000" pitchFamily="2" charset="-78"/>
            </a:endParaRPr>
          </a:p>
        </p:txBody>
      </p:sp>
      <p:sp>
        <p:nvSpPr>
          <p:cNvPr id="21" name="Rectangle 20"/>
          <p:cNvSpPr/>
          <p:nvPr/>
        </p:nvSpPr>
        <p:spPr>
          <a:xfrm>
            <a:off x="152400" y="2333625"/>
            <a:ext cx="1400175" cy="15779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rtl="1">
              <a:defRPr/>
            </a:pPr>
            <a:r>
              <a:rPr lang="ar-BH" sz="2000" b="1" dirty="0">
                <a:solidFill>
                  <a:schemeClr val="tx1"/>
                </a:solidFill>
                <a:latin typeface="Sakkal Majalla" panose="02000000000000000000" pitchFamily="2" charset="-78"/>
                <a:cs typeface="Sakkal Majalla" panose="02000000000000000000" pitchFamily="2" charset="-78"/>
              </a:rPr>
              <a:t>قياس أثر التغيير</a:t>
            </a:r>
          </a:p>
          <a:p>
            <a:pPr algn="ctr" rtl="1">
              <a:defRPr/>
            </a:pPr>
            <a:endParaRPr lang="ar-BH" sz="2000" b="1" dirty="0">
              <a:solidFill>
                <a:schemeClr val="tx1"/>
              </a:solidFill>
              <a:latin typeface="Sakkal Majalla" panose="02000000000000000000" pitchFamily="2" charset="-78"/>
              <a:cs typeface="Sakkal Majalla" panose="02000000000000000000" pitchFamily="2" charset="-78"/>
            </a:endParaRPr>
          </a:p>
        </p:txBody>
      </p:sp>
      <p:sp>
        <p:nvSpPr>
          <p:cNvPr id="22" name="Rectangle 21"/>
          <p:cNvSpPr/>
          <p:nvPr/>
        </p:nvSpPr>
        <p:spPr>
          <a:xfrm>
            <a:off x="1930400" y="2344738"/>
            <a:ext cx="1400175" cy="15779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rtl="1">
              <a:defRPr/>
            </a:pPr>
            <a:r>
              <a:rPr lang="ar-BH" sz="2000" b="1" dirty="0">
                <a:solidFill>
                  <a:schemeClr val="tx1"/>
                </a:solidFill>
                <a:latin typeface="Sakkal Majalla" panose="02000000000000000000" pitchFamily="2" charset="-78"/>
                <a:cs typeface="Sakkal Majalla" panose="02000000000000000000" pitchFamily="2" charset="-78"/>
              </a:rPr>
              <a:t>تنفيذ خطة التغيير</a:t>
            </a:r>
          </a:p>
          <a:p>
            <a:pPr algn="ctr" rtl="1">
              <a:defRPr/>
            </a:pPr>
            <a:endParaRPr lang="ar-BH" sz="2000" b="1" dirty="0">
              <a:solidFill>
                <a:schemeClr val="tx1"/>
              </a:solidFill>
              <a:latin typeface="Sakkal Majalla" panose="02000000000000000000" pitchFamily="2" charset="-78"/>
              <a:cs typeface="Sakkal Majalla" panose="02000000000000000000" pitchFamily="2" charset="-78"/>
            </a:endParaRPr>
          </a:p>
        </p:txBody>
      </p:sp>
      <p:sp>
        <p:nvSpPr>
          <p:cNvPr id="23" name="Rectangle 22"/>
          <p:cNvSpPr/>
          <p:nvPr/>
        </p:nvSpPr>
        <p:spPr>
          <a:xfrm>
            <a:off x="3706813" y="2320925"/>
            <a:ext cx="1400175" cy="15779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rtl="1">
              <a:defRPr/>
            </a:pPr>
            <a:r>
              <a:rPr lang="ar-BH" sz="2000" b="1" dirty="0">
                <a:solidFill>
                  <a:schemeClr val="tx1"/>
                </a:solidFill>
                <a:latin typeface="Sakkal Majalla" panose="02000000000000000000" pitchFamily="2" charset="-78"/>
                <a:cs typeface="Sakkal Majalla" panose="02000000000000000000" pitchFamily="2" charset="-78"/>
              </a:rPr>
              <a:t>وضع خطة التغيير</a:t>
            </a:r>
          </a:p>
          <a:p>
            <a:pPr algn="ctr" rtl="1">
              <a:defRPr/>
            </a:pP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4" name="Rectangle 23"/>
          <p:cNvSpPr/>
          <p:nvPr/>
        </p:nvSpPr>
        <p:spPr>
          <a:xfrm>
            <a:off x="5594350" y="2378075"/>
            <a:ext cx="1398588" cy="15779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rtl="1">
              <a:defRPr/>
            </a:pPr>
            <a:r>
              <a:rPr lang="ar-BH" sz="2000" b="1" dirty="0">
                <a:solidFill>
                  <a:schemeClr val="tx1"/>
                </a:solidFill>
                <a:latin typeface="Sakkal Majalla" panose="02000000000000000000" pitchFamily="2" charset="-78"/>
                <a:cs typeface="Sakkal Majalla" panose="02000000000000000000" pitchFamily="2" charset="-78"/>
              </a:rPr>
              <a:t>تحليل معوقات الاستخدام</a:t>
            </a:r>
          </a:p>
          <a:p>
            <a:pPr algn="ctr" rtl="1">
              <a:defRPr/>
            </a:pP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5" name="Rectangle 24"/>
          <p:cNvSpPr/>
          <p:nvPr/>
        </p:nvSpPr>
        <p:spPr>
          <a:xfrm>
            <a:off x="7464425" y="2327275"/>
            <a:ext cx="1400175" cy="15779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rtl="1">
              <a:defRPr/>
            </a:pPr>
            <a:r>
              <a:rPr lang="ar-BH" sz="2000" b="1" dirty="0">
                <a:solidFill>
                  <a:schemeClr val="tx1"/>
                </a:solidFill>
                <a:latin typeface="Sakkal Majalla" panose="02000000000000000000" pitchFamily="2" charset="-78"/>
                <a:cs typeface="Sakkal Majalla" panose="02000000000000000000" pitchFamily="2" charset="-78"/>
              </a:rPr>
              <a:t>دراسة وتقييم معدلات الاستخدام</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15430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157480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541463"/>
            <a:ext cx="13874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94350" y="15795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9188" y="1528763"/>
            <a:ext cx="1395412"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8510588" y="3449638"/>
            <a:ext cx="855662" cy="54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8000" b="1" dirty="0">
                <a:solidFill>
                  <a:srgbClr val="CBBB87"/>
                </a:solidFill>
                <a:latin typeface="Sakkal Majalla" panose="02000000000000000000" pitchFamily="2" charset="-78"/>
                <a:cs typeface="Sakkal Majalla" panose="02000000000000000000" pitchFamily="2" charset="-78"/>
              </a:rPr>
              <a:t>1</a:t>
            </a:r>
            <a:endParaRPr lang="en-US" sz="8000" b="1" dirty="0">
              <a:solidFill>
                <a:srgbClr val="CBBB87"/>
              </a:solidFill>
              <a:latin typeface="Sakkal Majalla" panose="02000000000000000000" pitchFamily="2" charset="-78"/>
              <a:cs typeface="Sakkal Majalla" panose="02000000000000000000" pitchFamily="2" charset="-78"/>
            </a:endParaRPr>
          </a:p>
        </p:txBody>
      </p:sp>
      <p:sp>
        <p:nvSpPr>
          <p:cNvPr id="32" name="Rectangle 31"/>
          <p:cNvSpPr/>
          <p:nvPr/>
        </p:nvSpPr>
        <p:spPr>
          <a:xfrm>
            <a:off x="6577013" y="3492500"/>
            <a:ext cx="855662"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8000" b="1" dirty="0">
                <a:solidFill>
                  <a:srgbClr val="CBBB87"/>
                </a:solidFill>
                <a:latin typeface="Sakkal Majalla" panose="02000000000000000000" pitchFamily="2" charset="-78"/>
                <a:cs typeface="Sakkal Majalla" panose="02000000000000000000" pitchFamily="2" charset="-78"/>
              </a:rPr>
              <a:t>2</a:t>
            </a:r>
          </a:p>
        </p:txBody>
      </p:sp>
      <p:sp>
        <p:nvSpPr>
          <p:cNvPr id="33" name="Rectangle 32"/>
          <p:cNvSpPr/>
          <p:nvPr/>
        </p:nvSpPr>
        <p:spPr>
          <a:xfrm>
            <a:off x="4679950" y="3400425"/>
            <a:ext cx="855663"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8000" b="1" dirty="0">
                <a:solidFill>
                  <a:srgbClr val="CBBB87"/>
                </a:solidFill>
                <a:latin typeface="Sakkal Majalla" panose="02000000000000000000" pitchFamily="2" charset="-78"/>
                <a:cs typeface="Sakkal Majalla" panose="02000000000000000000" pitchFamily="2" charset="-78"/>
              </a:rPr>
              <a:t>3</a:t>
            </a:r>
          </a:p>
        </p:txBody>
      </p:sp>
      <p:sp>
        <p:nvSpPr>
          <p:cNvPr id="34" name="Rectangle 33"/>
          <p:cNvSpPr/>
          <p:nvPr/>
        </p:nvSpPr>
        <p:spPr>
          <a:xfrm>
            <a:off x="2897188" y="3468688"/>
            <a:ext cx="855662"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8000" b="1" dirty="0">
                <a:solidFill>
                  <a:srgbClr val="CBBB87"/>
                </a:solidFill>
                <a:latin typeface="Sakkal Majalla" panose="02000000000000000000" pitchFamily="2" charset="-78"/>
                <a:cs typeface="Sakkal Majalla" panose="02000000000000000000" pitchFamily="2" charset="-78"/>
              </a:rPr>
              <a:t>4</a:t>
            </a:r>
          </a:p>
        </p:txBody>
      </p:sp>
      <p:sp>
        <p:nvSpPr>
          <p:cNvPr id="35" name="Rectangle 34"/>
          <p:cNvSpPr/>
          <p:nvPr/>
        </p:nvSpPr>
        <p:spPr>
          <a:xfrm>
            <a:off x="1101725" y="3468688"/>
            <a:ext cx="855663"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8000" b="1" dirty="0">
                <a:solidFill>
                  <a:srgbClr val="CBBB87"/>
                </a:solidFill>
                <a:latin typeface="Sakkal Majalla" panose="02000000000000000000" pitchFamily="2" charset="-78"/>
                <a:cs typeface="Sakkal Majalla" panose="02000000000000000000" pitchFamily="2" charset="-78"/>
              </a:rPr>
              <a:t>5</a:t>
            </a:r>
          </a:p>
        </p:txBody>
      </p:sp>
      <p:sp>
        <p:nvSpPr>
          <p:cNvPr id="36" name="Rectangle 35"/>
          <p:cNvSpPr/>
          <p:nvPr/>
        </p:nvSpPr>
        <p:spPr>
          <a:xfrm>
            <a:off x="3294063" y="5121275"/>
            <a:ext cx="2338387" cy="768350"/>
          </a:xfrm>
          <a:prstGeom prst="rect">
            <a:avLst/>
          </a:prstGeom>
          <a:solidFill>
            <a:srgbClr val="C1F6F7"/>
          </a:solidFill>
          <a:ln>
            <a:solidFill>
              <a:srgbClr val="138C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sz="2300" dirty="0">
                <a:solidFill>
                  <a:srgbClr val="323232"/>
                </a:solidFill>
                <a:latin typeface="Sakkal Majalla" panose="02000000000000000000" pitchFamily="2" charset="-78"/>
                <a:cs typeface="Sakkal Majalla" panose="02000000000000000000" pitchFamily="2" charset="-78"/>
              </a:rPr>
              <a:t>ضمان الاستدامة</a:t>
            </a:r>
            <a:endParaRPr lang="en-US" sz="2300" dirty="0">
              <a:solidFill>
                <a:srgbClr val="323232"/>
              </a:solidFill>
              <a:latin typeface="Sakkal Majalla" panose="02000000000000000000" pitchFamily="2" charset="-78"/>
              <a:cs typeface="Sakkal Majalla" panose="02000000000000000000" pitchFamily="2" charset="-78"/>
            </a:endParaRPr>
          </a:p>
        </p:txBody>
      </p:sp>
      <p:sp>
        <p:nvSpPr>
          <p:cNvPr id="37" name="Rectangle 36"/>
          <p:cNvSpPr/>
          <p:nvPr/>
        </p:nvSpPr>
        <p:spPr>
          <a:xfrm>
            <a:off x="6162675" y="5121275"/>
            <a:ext cx="2338388" cy="768350"/>
          </a:xfrm>
          <a:prstGeom prst="rect">
            <a:avLst/>
          </a:prstGeom>
          <a:solidFill>
            <a:srgbClr val="FFDDE3"/>
          </a:solidFill>
          <a:ln>
            <a:solidFill>
              <a:srgbClr val="C10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sz="2300" dirty="0">
                <a:solidFill>
                  <a:srgbClr val="323232"/>
                </a:solidFill>
                <a:latin typeface="Sakkal Majalla" panose="02000000000000000000" pitchFamily="2" charset="-78"/>
                <a:cs typeface="Sakkal Majalla" panose="02000000000000000000" pitchFamily="2" charset="-78"/>
              </a:rPr>
              <a:t>اتخاذ القرارات</a:t>
            </a:r>
            <a:endParaRPr lang="en-US" sz="2300" dirty="0">
              <a:solidFill>
                <a:srgbClr val="323232"/>
              </a:solidFill>
              <a:latin typeface="Sakkal Majalla" panose="02000000000000000000" pitchFamily="2" charset="-78"/>
              <a:cs typeface="Sakkal Majalla" panose="02000000000000000000" pitchFamily="2" charset="-78"/>
            </a:endParaRPr>
          </a:p>
        </p:txBody>
      </p:sp>
      <p:pic>
        <p:nvPicPr>
          <p:cNvPr id="38"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8199355" flipH="1">
            <a:off x="5219700" y="4305300"/>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79281">
            <a:off x="2246313" y="5380038"/>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64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التوعية والتسويق</a:t>
            </a:r>
          </a:p>
        </p:txBody>
      </p:sp>
      <p:sp>
        <p:nvSpPr>
          <p:cNvPr id="40" name="TextBox 13"/>
          <p:cNvSpPr txBox="1">
            <a:spLocks noChangeArrowheads="1"/>
          </p:cNvSpPr>
          <p:nvPr/>
        </p:nvSpPr>
        <p:spPr bwMode="auto">
          <a:xfrm>
            <a:off x="1643062" y="4030600"/>
            <a:ext cx="5499100" cy="554038"/>
          </a:xfrm>
          <a:prstGeom prst="rect">
            <a:avLst/>
          </a:prstGeom>
          <a:solidFill>
            <a:schemeClr val="bg1">
              <a:lumMod val="85000"/>
            </a:schemeClr>
          </a:solidFill>
          <a:ln>
            <a:noFill/>
          </a:ln>
        </p:spPr>
        <p:txBody>
          <a:bodyPr>
            <a:spAutoFit/>
          </a:bodyPr>
          <a:lstStyle>
            <a:lvl1pPr>
              <a:defRPr>
                <a:solidFill>
                  <a:schemeClr val="tx1"/>
                </a:solidFill>
                <a:latin typeface="Calibri" panose="020F0502020204030204" pitchFamily="34" charset="0"/>
                <a:cs typeface="GE SS Two Light" pitchFamily="18" charset="-78"/>
              </a:defRPr>
            </a:lvl1pPr>
            <a:lvl2pPr marL="742950" indent="-285750">
              <a:defRPr>
                <a:solidFill>
                  <a:schemeClr val="tx1"/>
                </a:solidFill>
                <a:latin typeface="Calibri" panose="020F0502020204030204" pitchFamily="34" charset="0"/>
                <a:cs typeface="GE SS Two Light" pitchFamily="18" charset="-78"/>
              </a:defRPr>
            </a:lvl2pPr>
            <a:lvl3pPr marL="1143000" indent="-228600">
              <a:defRPr>
                <a:solidFill>
                  <a:schemeClr val="tx1"/>
                </a:solidFill>
                <a:latin typeface="Calibri" panose="020F0502020204030204" pitchFamily="34" charset="0"/>
                <a:cs typeface="GE SS Two Light" pitchFamily="18" charset="-78"/>
              </a:defRPr>
            </a:lvl3pPr>
            <a:lvl4pPr marL="1600200" indent="-228600">
              <a:defRPr>
                <a:solidFill>
                  <a:schemeClr val="tx1"/>
                </a:solidFill>
                <a:latin typeface="Calibri" panose="020F0502020204030204" pitchFamily="34" charset="0"/>
                <a:cs typeface="GE SS Two Light" pitchFamily="18" charset="-78"/>
              </a:defRPr>
            </a:lvl4pPr>
            <a:lvl5pPr marL="2057400" indent="-228600">
              <a:defRPr>
                <a:solidFill>
                  <a:schemeClr val="tx1"/>
                </a:solidFill>
                <a:latin typeface="Calibri" panose="020F0502020204030204" pitchFamily="34" charset="0"/>
                <a:cs typeface="GE SS Two Light" pitchFamily="18" charset="-78"/>
              </a:defRPr>
            </a:lvl5pPr>
            <a:lvl6pPr marL="25146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6pPr>
            <a:lvl7pPr marL="29718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7pPr>
            <a:lvl8pPr marL="34290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8pPr>
            <a:lvl9pPr marL="38862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9pPr>
          </a:lstStyle>
          <a:p>
            <a:pPr algn="r">
              <a:defRPr/>
            </a:pPr>
            <a:r>
              <a:rPr lang="ar-BH" sz="3000" b="1" dirty="0" smtClean="0">
                <a:solidFill>
                  <a:srgbClr val="646464"/>
                </a:solidFill>
                <a:latin typeface="Sakkal Majalla" panose="02000000000000000000" pitchFamily="2" charset="-78"/>
                <a:cs typeface="Sakkal Majalla" panose="02000000000000000000" pitchFamily="2" charset="-78"/>
              </a:rPr>
              <a:t>التسويق المباشر  ووسائل التواصل الاجتماعي</a:t>
            </a:r>
            <a:endParaRPr lang="en-US" sz="3000" b="1" dirty="0" smtClean="0">
              <a:solidFill>
                <a:srgbClr val="646464"/>
              </a:solidFill>
              <a:latin typeface="Sakkal Majalla" panose="02000000000000000000" pitchFamily="2" charset="-78"/>
              <a:cs typeface="Sakkal Majalla" panose="02000000000000000000" pitchFamily="2" charset="-78"/>
            </a:endParaRPr>
          </a:p>
        </p:txBody>
      </p:sp>
      <p:pic>
        <p:nvPicPr>
          <p:cNvPr id="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7" y="4624325"/>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9312" y="5430775"/>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6050" y="5603813"/>
            <a:ext cx="8509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8187" y="4835463"/>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97137" y="5308538"/>
            <a:ext cx="8509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5580000"/>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86387" y="4794188"/>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86387" y="5514913"/>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11700" y="4692588"/>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32237" y="4925950"/>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15"/>
          <p:cNvSpPr txBox="1">
            <a:spLocks noChangeArrowheads="1"/>
          </p:cNvSpPr>
          <p:nvPr/>
        </p:nvSpPr>
        <p:spPr bwMode="auto">
          <a:xfrm>
            <a:off x="377825" y="1004825"/>
            <a:ext cx="3298825" cy="554038"/>
          </a:xfrm>
          <a:prstGeom prst="rect">
            <a:avLst/>
          </a:prstGeom>
          <a:solidFill>
            <a:schemeClr val="bg1">
              <a:lumMod val="85000"/>
            </a:schemeClr>
          </a:solidFill>
          <a:ln>
            <a:noFill/>
          </a:ln>
        </p:spPr>
        <p:txBody>
          <a:bodyPr>
            <a:spAutoFit/>
          </a:bodyPr>
          <a:lstStyle>
            <a:lvl1pPr>
              <a:defRPr>
                <a:solidFill>
                  <a:schemeClr val="tx1"/>
                </a:solidFill>
                <a:latin typeface="Calibri" panose="020F0502020204030204" pitchFamily="34" charset="0"/>
                <a:cs typeface="GE SS Two Light" pitchFamily="18" charset="-78"/>
              </a:defRPr>
            </a:lvl1pPr>
            <a:lvl2pPr marL="742950" indent="-285750">
              <a:defRPr>
                <a:solidFill>
                  <a:schemeClr val="tx1"/>
                </a:solidFill>
                <a:latin typeface="Calibri" panose="020F0502020204030204" pitchFamily="34" charset="0"/>
                <a:cs typeface="GE SS Two Light" pitchFamily="18" charset="-78"/>
              </a:defRPr>
            </a:lvl2pPr>
            <a:lvl3pPr marL="1143000" indent="-228600">
              <a:defRPr>
                <a:solidFill>
                  <a:schemeClr val="tx1"/>
                </a:solidFill>
                <a:latin typeface="Calibri" panose="020F0502020204030204" pitchFamily="34" charset="0"/>
                <a:cs typeface="GE SS Two Light" pitchFamily="18" charset="-78"/>
              </a:defRPr>
            </a:lvl3pPr>
            <a:lvl4pPr marL="1600200" indent="-228600">
              <a:defRPr>
                <a:solidFill>
                  <a:schemeClr val="tx1"/>
                </a:solidFill>
                <a:latin typeface="Calibri" panose="020F0502020204030204" pitchFamily="34" charset="0"/>
                <a:cs typeface="GE SS Two Light" pitchFamily="18" charset="-78"/>
              </a:defRPr>
            </a:lvl4pPr>
            <a:lvl5pPr marL="2057400" indent="-228600">
              <a:defRPr>
                <a:solidFill>
                  <a:schemeClr val="tx1"/>
                </a:solidFill>
                <a:latin typeface="Calibri" panose="020F0502020204030204" pitchFamily="34" charset="0"/>
                <a:cs typeface="GE SS Two Light" pitchFamily="18" charset="-78"/>
              </a:defRPr>
            </a:lvl5pPr>
            <a:lvl6pPr marL="25146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6pPr>
            <a:lvl7pPr marL="29718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7pPr>
            <a:lvl8pPr marL="34290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8pPr>
            <a:lvl9pPr marL="38862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9pPr>
          </a:lstStyle>
          <a:p>
            <a:pPr algn="ctr">
              <a:defRPr/>
            </a:pPr>
            <a:r>
              <a:rPr lang="ar-BH" sz="3000" b="1" dirty="0" smtClean="0">
                <a:solidFill>
                  <a:srgbClr val="646464"/>
                </a:solidFill>
                <a:latin typeface="Sakkal Majalla" panose="02000000000000000000" pitchFamily="2" charset="-78"/>
                <a:cs typeface="Sakkal Majalla" panose="02000000000000000000" pitchFamily="2" charset="-78"/>
              </a:rPr>
              <a:t>الإعلانات والأخبار الصحفية</a:t>
            </a:r>
            <a:endParaRPr lang="en-US" sz="3000" b="1" dirty="0" smtClean="0">
              <a:solidFill>
                <a:srgbClr val="646464"/>
              </a:solidFill>
              <a:latin typeface="Sakkal Majalla" panose="02000000000000000000" pitchFamily="2" charset="-78"/>
              <a:cs typeface="Sakkal Majalla" panose="02000000000000000000" pitchFamily="2" charset="-78"/>
            </a:endParaRPr>
          </a:p>
        </p:txBody>
      </p:sp>
      <p:pic>
        <p:nvPicPr>
          <p:cNvPr id="52"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36725" y="2570100"/>
            <a:ext cx="9017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4825" y="2330388"/>
            <a:ext cx="13208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9137" y="165570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04950" y="1852550"/>
            <a:ext cx="7699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19350" y="1731900"/>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22550" y="2671700"/>
            <a:ext cx="9413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rot="1766943">
            <a:off x="876300" y="2968563"/>
            <a:ext cx="88741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556250" y="1908113"/>
            <a:ext cx="14954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926262" y="1638238"/>
            <a:ext cx="1906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25"/>
          <p:cNvSpPr txBox="1">
            <a:spLocks noChangeArrowheads="1"/>
          </p:cNvSpPr>
          <p:nvPr/>
        </p:nvSpPr>
        <p:spPr bwMode="auto">
          <a:xfrm>
            <a:off x="5556250" y="1006413"/>
            <a:ext cx="2965450" cy="552450"/>
          </a:xfrm>
          <a:prstGeom prst="rect">
            <a:avLst/>
          </a:prstGeom>
          <a:solidFill>
            <a:schemeClr val="bg1">
              <a:lumMod val="85000"/>
            </a:schemeClr>
          </a:solidFill>
          <a:ln>
            <a:noFill/>
          </a:ln>
        </p:spPr>
        <p:txBody>
          <a:bodyPr>
            <a:spAutoFit/>
          </a:bodyPr>
          <a:lstStyle>
            <a:lvl1pPr>
              <a:defRPr>
                <a:solidFill>
                  <a:schemeClr val="tx1"/>
                </a:solidFill>
                <a:latin typeface="Calibri" panose="020F0502020204030204" pitchFamily="34" charset="0"/>
                <a:cs typeface="GE SS Two Light" pitchFamily="18" charset="-78"/>
              </a:defRPr>
            </a:lvl1pPr>
            <a:lvl2pPr marL="742950" indent="-285750">
              <a:defRPr>
                <a:solidFill>
                  <a:schemeClr val="tx1"/>
                </a:solidFill>
                <a:latin typeface="Calibri" panose="020F0502020204030204" pitchFamily="34" charset="0"/>
                <a:cs typeface="GE SS Two Light" pitchFamily="18" charset="-78"/>
              </a:defRPr>
            </a:lvl2pPr>
            <a:lvl3pPr marL="1143000" indent="-228600">
              <a:defRPr>
                <a:solidFill>
                  <a:schemeClr val="tx1"/>
                </a:solidFill>
                <a:latin typeface="Calibri" panose="020F0502020204030204" pitchFamily="34" charset="0"/>
                <a:cs typeface="GE SS Two Light" pitchFamily="18" charset="-78"/>
              </a:defRPr>
            </a:lvl3pPr>
            <a:lvl4pPr marL="1600200" indent="-228600">
              <a:defRPr>
                <a:solidFill>
                  <a:schemeClr val="tx1"/>
                </a:solidFill>
                <a:latin typeface="Calibri" panose="020F0502020204030204" pitchFamily="34" charset="0"/>
                <a:cs typeface="GE SS Two Light" pitchFamily="18" charset="-78"/>
              </a:defRPr>
            </a:lvl4pPr>
            <a:lvl5pPr marL="2057400" indent="-228600">
              <a:defRPr>
                <a:solidFill>
                  <a:schemeClr val="tx1"/>
                </a:solidFill>
                <a:latin typeface="Calibri" panose="020F0502020204030204" pitchFamily="34" charset="0"/>
                <a:cs typeface="GE SS Two Light" pitchFamily="18" charset="-78"/>
              </a:defRPr>
            </a:lvl5pPr>
            <a:lvl6pPr marL="25146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6pPr>
            <a:lvl7pPr marL="29718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7pPr>
            <a:lvl8pPr marL="34290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8pPr>
            <a:lvl9pPr marL="3886200" indent="-228600" eaLnBrk="0" fontAlgn="base" hangingPunct="0">
              <a:spcBef>
                <a:spcPct val="0"/>
              </a:spcBef>
              <a:spcAft>
                <a:spcPct val="0"/>
              </a:spcAft>
              <a:defRPr>
                <a:solidFill>
                  <a:schemeClr val="tx1"/>
                </a:solidFill>
                <a:latin typeface="Calibri" panose="020F0502020204030204" pitchFamily="34" charset="0"/>
                <a:cs typeface="GE SS Two Light" pitchFamily="18" charset="-78"/>
              </a:defRPr>
            </a:lvl9pPr>
          </a:lstStyle>
          <a:p>
            <a:pPr algn="ctr">
              <a:defRPr/>
            </a:pPr>
            <a:r>
              <a:rPr lang="ar-BH" sz="3000" b="1" dirty="0" smtClean="0">
                <a:solidFill>
                  <a:srgbClr val="646464"/>
                </a:solidFill>
                <a:latin typeface="Sakkal Majalla" panose="02000000000000000000" pitchFamily="2" charset="-78"/>
                <a:cs typeface="Sakkal Majalla" panose="02000000000000000000" pitchFamily="2" charset="-78"/>
              </a:rPr>
              <a:t>الحملات التوعوية</a:t>
            </a:r>
            <a:endParaRPr lang="en-US" sz="3000" b="1" dirty="0" smtClean="0">
              <a:solidFill>
                <a:srgbClr val="646464"/>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4937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98" y="2438400"/>
            <a:ext cx="9144000" cy="523220"/>
          </a:xfrm>
          <a:prstGeom prst="rect">
            <a:avLst/>
          </a:prstGeom>
          <a:noFill/>
        </p:spPr>
        <p:txBody>
          <a:bodyPr wrap="square" rtlCol="0" anchor="ctr">
            <a:spAutoFit/>
          </a:bodyPr>
          <a:lstStyle/>
          <a:p>
            <a:pPr algn="ctr" rtl="1"/>
            <a:r>
              <a:rPr lang="ar-BH" sz="2800" dirty="0" smtClean="0">
                <a:solidFill>
                  <a:srgbClr val="4D4D4D"/>
                </a:solidFill>
                <a:latin typeface="GE SS Two Medium" pitchFamily="18" charset="-78"/>
                <a:ea typeface="GE SS Two Medium" pitchFamily="18" charset="-78"/>
                <a:cs typeface="GE SS Two Medium" pitchFamily="18" charset="-78"/>
              </a:rPr>
              <a:t>شكراً لكم</a:t>
            </a:r>
          </a:p>
        </p:txBody>
      </p:sp>
      <p:pic>
        <p:nvPicPr>
          <p:cNvPr id="6" name="Picture 5"/>
          <p:cNvPicPr>
            <a:picLocks noChangeAspect="1"/>
          </p:cNvPicPr>
          <p:nvPr/>
        </p:nvPicPr>
        <p:blipFill>
          <a:blip r:embed="rId2"/>
          <a:stretch>
            <a:fillRect/>
          </a:stretch>
        </p:blipFill>
        <p:spPr>
          <a:xfrm>
            <a:off x="3718395" y="215222"/>
            <a:ext cx="1707210" cy="1974181"/>
          </a:xfrm>
          <a:prstGeom prst="rect">
            <a:avLst/>
          </a:prstGeom>
        </p:spPr>
      </p:pic>
      <p:sp>
        <p:nvSpPr>
          <p:cNvPr id="10" name="TextBox 9"/>
          <p:cNvSpPr txBox="1"/>
          <p:nvPr/>
        </p:nvSpPr>
        <p:spPr>
          <a:xfrm>
            <a:off x="7398" y="3124200"/>
            <a:ext cx="9144000" cy="646331"/>
          </a:xfrm>
          <a:prstGeom prst="rect">
            <a:avLst/>
          </a:prstGeom>
          <a:noFill/>
        </p:spPr>
        <p:txBody>
          <a:bodyPr wrap="square" rtlCol="0">
            <a:spAutoFit/>
          </a:bodyPr>
          <a:lstStyle/>
          <a:p>
            <a:pPr algn="ctr"/>
            <a:r>
              <a:rPr lang="ar-BH" sz="3600" dirty="0">
                <a:solidFill>
                  <a:srgbClr val="C00000"/>
                </a:solidFill>
                <a:cs typeface="+mj-cs"/>
              </a:rPr>
              <a:t>" نرتقي بالبحرين إلى مستويات أعلى </a:t>
            </a:r>
            <a:r>
              <a:rPr lang="ar-BH" sz="3600" dirty="0" smtClean="0">
                <a:solidFill>
                  <a:srgbClr val="C00000"/>
                </a:solidFill>
                <a:cs typeface="+mj-cs"/>
              </a:rPr>
              <a:t>"</a:t>
            </a:r>
            <a:endParaRPr lang="en-US" sz="3600" dirty="0">
              <a:solidFill>
                <a:srgbClr val="C00000"/>
              </a:solidFill>
              <a:cs typeface="+mj-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20747"/>
            <a:ext cx="9144000" cy="45719"/>
          </a:xfrm>
          <a:prstGeom prst="rect">
            <a:avLst/>
          </a:prstGeom>
        </p:spPr>
      </p:pic>
      <p:pic>
        <p:nvPicPr>
          <p:cNvPr id="13" name="Picture 12" descr="نتيجة بحث الصور عن ‪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4416" y="5313977"/>
            <a:ext cx="474284" cy="47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نتيجة بحث الصور عن ‪faceboo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7816" y="5324645"/>
            <a:ext cx="452948" cy="45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نتيجة بحث الصور عن ‪instagram icon‬‏"/>
          <p:cNvPicPr>
            <a:picLocks noChangeAspect="1" noChangeArrowheads="1"/>
          </p:cNvPicPr>
          <p:nvPr/>
        </p:nvPicPr>
        <p:blipFill>
          <a:blip r:embed="rId6" cstate="print">
            <a:extLst>
              <a:ext uri="{28A0092B-C50C-407E-A947-70E740481C1C}">
                <a14:useLocalDpi xmlns:a14="http://schemas.microsoft.com/office/drawing/2010/main" val="0"/>
              </a:ext>
            </a:extLst>
          </a:blip>
          <a:srcRect l="57483" r="7516"/>
          <a:stretch>
            <a:fillRect/>
          </a:stretch>
        </p:blipFill>
        <p:spPr bwMode="auto">
          <a:xfrm>
            <a:off x="5191224" y="5221217"/>
            <a:ext cx="453992" cy="64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نتيجة بحث الصور عن ‪linked i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5313977"/>
            <a:ext cx="463616" cy="4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نتيجة بحث الصور عن ‪you tub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8416" y="5239381"/>
            <a:ext cx="612808" cy="61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142813" y="4706754"/>
            <a:ext cx="2407590"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sz="3000" b="1" dirty="0">
                <a:ln w="0"/>
                <a:solidFill>
                  <a:srgbClr val="C00000"/>
                </a:solidFill>
                <a:latin typeface="+mj-lt"/>
                <a:cs typeface="+mn-cs"/>
              </a:rPr>
              <a:t>@</a:t>
            </a:r>
            <a:r>
              <a:rPr lang="en-US" sz="3000" b="1" dirty="0" err="1">
                <a:ln w="0"/>
                <a:solidFill>
                  <a:srgbClr val="C00000"/>
                </a:solidFill>
                <a:latin typeface="+mj-lt"/>
                <a:cs typeface="+mn-cs"/>
              </a:rPr>
              <a:t>igabahrain</a:t>
            </a:r>
            <a:endParaRPr lang="en-US" sz="3000" b="1" dirty="0">
              <a:ln w="0"/>
              <a:solidFill>
                <a:srgbClr val="C00000"/>
              </a:solidFill>
              <a:latin typeface="+mj-lt"/>
              <a:cs typeface="+mn-cs"/>
            </a:endParaRPr>
          </a:p>
        </p:txBody>
      </p:sp>
      <p:sp>
        <p:nvSpPr>
          <p:cNvPr id="19" name="Rectangle 18"/>
          <p:cNvSpPr/>
          <p:nvPr/>
        </p:nvSpPr>
        <p:spPr>
          <a:xfrm>
            <a:off x="3142813" y="4249554"/>
            <a:ext cx="2407590"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ar-BH" sz="3000" b="1" dirty="0" smtClean="0">
                <a:ln w="0"/>
                <a:solidFill>
                  <a:srgbClr val="C00000"/>
                </a:solidFill>
                <a:latin typeface="+mj-lt"/>
                <a:cs typeface="+mn-cs"/>
              </a:rPr>
              <a:t>تابعونا</a:t>
            </a:r>
            <a:endParaRPr lang="en-US" sz="3000" b="1" dirty="0">
              <a:ln w="0"/>
              <a:solidFill>
                <a:srgbClr val="C00000"/>
              </a:solidFill>
              <a:latin typeface="+mj-lt"/>
              <a:cs typeface="+mn-cs"/>
            </a:endParaRPr>
          </a:p>
        </p:txBody>
      </p:sp>
    </p:spTree>
    <p:extLst>
      <p:ext uri="{BB962C8B-B14F-4D97-AF65-F5344CB8AC3E}">
        <p14:creationId xmlns:p14="http://schemas.microsoft.com/office/powerpoint/2010/main" val="114410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9436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97245" y="131955"/>
            <a:ext cx="6494470" cy="384721"/>
          </a:xfrm>
          <a:prstGeom prst="rect">
            <a:avLst/>
          </a:prstGeom>
          <a:noFill/>
        </p:spPr>
        <p:txBody>
          <a:bodyPr wrap="square" rtlCol="0">
            <a:spAutoFit/>
          </a:bodyPr>
          <a:lstStyle/>
          <a:p>
            <a:pPr algn="r" rtl="1"/>
            <a:r>
              <a:rPr lang="ar-BH" sz="1900" dirty="0" smtClean="0">
                <a:solidFill>
                  <a:schemeClr val="bg1"/>
                </a:solidFill>
                <a:cs typeface="+mj-cs"/>
              </a:rPr>
              <a:t>في السابق</a:t>
            </a:r>
            <a:endParaRPr lang="ar-BH" sz="1900" dirty="0">
              <a:solidFill>
                <a:schemeClr val="bg1"/>
              </a:solidFill>
              <a:cs typeface="+mj-cs"/>
            </a:endParaRPr>
          </a:p>
        </p:txBody>
      </p:sp>
    </p:spTree>
    <p:extLst>
      <p:ext uri="{BB962C8B-B14F-4D97-AF65-F5344CB8AC3E}">
        <p14:creationId xmlns:p14="http://schemas.microsoft.com/office/powerpoint/2010/main" val="335593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التحول الالكتروني للخدمات الحكومية</a:t>
            </a:r>
          </a:p>
        </p:txBody>
      </p:sp>
      <p:sp>
        <p:nvSpPr>
          <p:cNvPr id="12" name="Rounded Rectangle 8"/>
          <p:cNvSpPr>
            <a:spLocks noChangeArrowheads="1"/>
          </p:cNvSpPr>
          <p:nvPr/>
        </p:nvSpPr>
        <p:spPr bwMode="auto">
          <a:xfrm>
            <a:off x="2514600" y="1614487"/>
            <a:ext cx="6081713" cy="2136775"/>
          </a:xfrm>
          <a:prstGeom prst="roundRect">
            <a:avLst>
              <a:gd name="adj" fmla="val 9843"/>
            </a:avLst>
          </a:prstGeom>
          <a:solidFill>
            <a:schemeClr val="bg1">
              <a:lumMod val="95000"/>
            </a:schemeClr>
          </a:solidFill>
          <a:ln w="6350">
            <a:solidFill>
              <a:srgbClr val="D9D9D9"/>
            </a:solidFill>
            <a:round/>
            <a:headEnd/>
            <a:tailEnd/>
          </a:ln>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cs typeface="GE SS Two Light" panose="020A0503020102020204" pitchFamily="18" charset="-7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cs typeface="GE SS Two Light" panose="020A0503020102020204" pitchFamily="18" charset="-7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cs typeface="GE SS Two Light" panose="020A0503020102020204" pitchFamily="18" charset="-7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cs typeface="GE SS Two Light" panose="020A0503020102020204" pitchFamily="18" charset="-7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cs typeface="GE SS Two Light" panose="020A0503020102020204" pitchFamily="18" charset="-7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GE SS Two Light" panose="020A0503020102020204" pitchFamily="18" charset="-7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GE SS Two Light" panose="020A0503020102020204" pitchFamily="18" charset="-7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GE SS Two Light" panose="020A0503020102020204" pitchFamily="18" charset="-7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GE SS Two Light" panose="020A0503020102020204" pitchFamily="18" charset="-78"/>
              </a:defRPr>
            </a:lvl9pPr>
          </a:lstStyle>
          <a:p>
            <a:pPr algn="r" rtl="1">
              <a:spcBef>
                <a:spcPct val="0"/>
              </a:spcBef>
              <a:buFontTx/>
              <a:buNone/>
              <a:defRPr/>
            </a:pPr>
            <a:r>
              <a:rPr lang="ar-BH" altLang="en-US" sz="1800" b="1" dirty="0" smtClean="0">
                <a:solidFill>
                  <a:srgbClr val="323232"/>
                </a:solidFill>
                <a:latin typeface="Sakkal Majalla" panose="02000000000000000000" pitchFamily="2" charset="-78"/>
                <a:ea typeface="Calibri" panose="020F0502020204030204" pitchFamily="34" charset="0"/>
                <a:cs typeface="Sakkal Majalla" panose="02000000000000000000" pitchFamily="2" charset="-78"/>
              </a:rPr>
              <a:t>تحول الحكومة في طريقة تقديم الخدمات الحكومية للشركاء والمستفيدون (القطاع الحكومي، الافراد، قطاع الاعمال) من الطرق الاعتيادية إلى العالم الرقمي. تقود هيئة المعلومات والحكومة الالكترونية في مملكة البحرين الجهات الحكومية في تخطيط وتنفيذ المبادرات الالكترونية والتي تهدف لتقديم خدمات حكومية مبتكرة تلبي متطلبات المستخدمين.</a:t>
            </a:r>
            <a:endParaRPr lang="en-US" altLang="en-US" sz="1400" dirty="0">
              <a:solidFill>
                <a:srgbClr val="323232"/>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Rectangle 1"/>
          <p:cNvSpPr>
            <a:spLocks noChangeArrowheads="1"/>
          </p:cNvSpPr>
          <p:nvPr/>
        </p:nvSpPr>
        <p:spPr bwMode="auto">
          <a:xfrm>
            <a:off x="3962400" y="832643"/>
            <a:ext cx="449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a:spcBef>
                <a:spcPct val="0"/>
              </a:spcBef>
              <a:buFontTx/>
              <a:buNone/>
            </a:pPr>
            <a:r>
              <a:rPr lang="ar-BH" altLang="en-US" sz="3600" b="1" dirty="0">
                <a:solidFill>
                  <a:srgbClr val="323232"/>
                </a:solidFill>
                <a:latin typeface="Sakkal Majalla" pitchFamily="2" charset="-78"/>
                <a:ea typeface="Calibri" pitchFamily="34" charset="0"/>
                <a:cs typeface="Sakkal Majalla" pitchFamily="2" charset="-78"/>
              </a:rPr>
              <a:t>التحول الالكتروني</a:t>
            </a:r>
            <a:endParaRPr lang="en-US" altLang="en-US" sz="3600" b="1" dirty="0">
              <a:solidFill>
                <a:srgbClr val="323232"/>
              </a:solidFill>
              <a:latin typeface="Sakkal Majalla" pitchFamily="2" charset="-78"/>
              <a:ea typeface="Calibri" pitchFamily="34" charset="0"/>
              <a:cs typeface="Sakkal Majalla" pitchFamily="2" charset="-78"/>
            </a:endParaRPr>
          </a:p>
        </p:txBody>
      </p:sp>
      <p:pic>
        <p:nvPicPr>
          <p:cNvPr id="14"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82875"/>
            <a:ext cx="65627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498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التحول الالكتروني للخدمات الحكومية</a:t>
            </a:r>
          </a:p>
        </p:txBody>
      </p:sp>
      <p:sp>
        <p:nvSpPr>
          <p:cNvPr id="6" name="TextBox 3"/>
          <p:cNvSpPr txBox="1">
            <a:spLocks noChangeArrowheads="1"/>
          </p:cNvSpPr>
          <p:nvPr/>
        </p:nvSpPr>
        <p:spPr bwMode="auto">
          <a:xfrm>
            <a:off x="7018338" y="5334000"/>
            <a:ext cx="1981200" cy="400050"/>
          </a:xfrm>
          <a:prstGeom prst="rect">
            <a:avLst/>
          </a:prstGeom>
          <a:solidFill>
            <a:srgbClr val="9B8CC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a:spcBef>
                <a:spcPct val="0"/>
              </a:spcBef>
              <a:buFontTx/>
              <a:buNone/>
            </a:pPr>
            <a:r>
              <a:rPr lang="ar-BH" altLang="en-US" sz="2000" b="1">
                <a:solidFill>
                  <a:srgbClr val="544689"/>
                </a:solidFill>
                <a:latin typeface="Sakkal Majalla" pitchFamily="2" charset="-78"/>
                <a:cs typeface="Sakkal Majalla" pitchFamily="2" charset="-78"/>
              </a:rPr>
              <a:t>خطة إدارة التغيير</a:t>
            </a:r>
            <a:endParaRPr lang="en-US" altLang="en-US" sz="2000" b="1">
              <a:solidFill>
                <a:srgbClr val="544689"/>
              </a:solidFill>
              <a:latin typeface="Sakkal Majalla" pitchFamily="2" charset="-78"/>
              <a:cs typeface="Sakkal Majalla" pitchFamily="2" charset="-78"/>
            </a:endParaRPr>
          </a:p>
        </p:txBody>
      </p:sp>
      <p:sp>
        <p:nvSpPr>
          <p:cNvPr id="7" name="TextBox 3"/>
          <p:cNvSpPr txBox="1">
            <a:spLocks noChangeArrowheads="1"/>
          </p:cNvSpPr>
          <p:nvPr/>
        </p:nvSpPr>
        <p:spPr bwMode="auto">
          <a:xfrm>
            <a:off x="6965950" y="2393950"/>
            <a:ext cx="1981200" cy="708025"/>
          </a:xfrm>
          <a:prstGeom prst="rect">
            <a:avLst/>
          </a:prstGeom>
          <a:solidFill>
            <a:srgbClr val="C2E26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a:spcBef>
                <a:spcPct val="0"/>
              </a:spcBef>
              <a:buFontTx/>
              <a:buNone/>
            </a:pPr>
            <a:r>
              <a:rPr lang="ar-BH" altLang="en-US" sz="2000" b="1">
                <a:solidFill>
                  <a:srgbClr val="81A939"/>
                </a:solidFill>
                <a:latin typeface="Sakkal Majalla" pitchFamily="2" charset="-78"/>
                <a:cs typeface="Sakkal Majalla" pitchFamily="2" charset="-78"/>
              </a:rPr>
              <a:t>خدمات الكترونية مبتكرة</a:t>
            </a:r>
            <a:endParaRPr lang="en-US" altLang="en-US" sz="2000" b="1">
              <a:solidFill>
                <a:srgbClr val="81A939"/>
              </a:solidFill>
              <a:latin typeface="Sakkal Majalla" pitchFamily="2" charset="-78"/>
              <a:cs typeface="Sakkal Majalla" pitchFamily="2" charset="-78"/>
            </a:endParaRPr>
          </a:p>
        </p:txBody>
      </p:sp>
      <p:sp>
        <p:nvSpPr>
          <p:cNvPr id="8" name="TextBox 3"/>
          <p:cNvSpPr txBox="1">
            <a:spLocks noChangeArrowheads="1"/>
          </p:cNvSpPr>
          <p:nvPr/>
        </p:nvSpPr>
        <p:spPr bwMode="auto">
          <a:xfrm>
            <a:off x="158750" y="1138238"/>
            <a:ext cx="1981200" cy="400050"/>
          </a:xfrm>
          <a:prstGeom prst="rect">
            <a:avLst/>
          </a:prstGeom>
          <a:solidFill>
            <a:srgbClr val="FFBA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a:spcBef>
                <a:spcPct val="0"/>
              </a:spcBef>
              <a:buFontTx/>
              <a:buNone/>
            </a:pPr>
            <a:r>
              <a:rPr lang="ar-BH" altLang="en-US" sz="2000" b="1">
                <a:solidFill>
                  <a:srgbClr val="FF6400"/>
                </a:solidFill>
                <a:latin typeface="Sakkal Majalla" pitchFamily="2" charset="-78"/>
                <a:cs typeface="Sakkal Majalla" pitchFamily="2" charset="-78"/>
              </a:rPr>
              <a:t>هندسة الإجراءات</a:t>
            </a:r>
            <a:endParaRPr lang="en-US" altLang="en-US" sz="2000" b="1">
              <a:solidFill>
                <a:srgbClr val="FF6400"/>
              </a:solidFill>
              <a:latin typeface="Sakkal Majalla" pitchFamily="2" charset="-78"/>
              <a:cs typeface="Sakkal Majalla" pitchFamily="2" charset="-78"/>
            </a:endParaRPr>
          </a:p>
        </p:txBody>
      </p:sp>
      <p:sp>
        <p:nvSpPr>
          <p:cNvPr id="9" name="TextBox 3"/>
          <p:cNvSpPr txBox="1">
            <a:spLocks noChangeArrowheads="1"/>
          </p:cNvSpPr>
          <p:nvPr/>
        </p:nvSpPr>
        <p:spPr bwMode="auto">
          <a:xfrm>
            <a:off x="527050" y="3805238"/>
            <a:ext cx="1612900" cy="400050"/>
          </a:xfrm>
          <a:prstGeom prst="rect">
            <a:avLst/>
          </a:prstGeom>
          <a:solidFill>
            <a:srgbClr val="F9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a:spcBef>
                <a:spcPct val="0"/>
              </a:spcBef>
              <a:buFontTx/>
              <a:buNone/>
            </a:pPr>
            <a:r>
              <a:rPr lang="ar-BH" altLang="en-US" sz="2000" b="1">
                <a:solidFill>
                  <a:srgbClr val="EE5A59"/>
                </a:solidFill>
                <a:latin typeface="Sakkal Majalla" pitchFamily="2" charset="-78"/>
                <a:cs typeface="Sakkal Majalla" pitchFamily="2" charset="-78"/>
              </a:rPr>
              <a:t>التوعية والتسويق</a:t>
            </a:r>
            <a:endParaRPr lang="en-US" altLang="en-US" sz="2000" b="1">
              <a:solidFill>
                <a:srgbClr val="EE5A59"/>
              </a:solidFill>
              <a:latin typeface="Sakkal Majalla" pitchFamily="2" charset="-78"/>
              <a:cs typeface="Sakkal Majalla" pitchFamily="2" charset="-78"/>
            </a:endParaRPr>
          </a:p>
        </p:txBody>
      </p:sp>
      <p:pic>
        <p:nvPicPr>
          <p:cNvPr id="1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868363"/>
            <a:ext cx="6276975"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p:nvSpPr>
        <p:spPr bwMode="auto">
          <a:xfrm>
            <a:off x="3825875" y="3048000"/>
            <a:ext cx="1454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a:spcBef>
                <a:spcPct val="0"/>
              </a:spcBef>
              <a:buFontTx/>
              <a:buNone/>
            </a:pPr>
            <a:r>
              <a:rPr lang="ar-BH" altLang="en-US" sz="2000" b="1">
                <a:solidFill>
                  <a:srgbClr val="207D84"/>
                </a:solidFill>
                <a:latin typeface="Sakkal Majalla" pitchFamily="2" charset="-78"/>
                <a:cs typeface="Sakkal Majalla" pitchFamily="2" charset="-78"/>
              </a:rPr>
              <a:t>عوامل نجاح التحول الإلكتروني</a:t>
            </a:r>
            <a:endParaRPr lang="en-US" altLang="en-US" sz="2000" b="1">
              <a:solidFill>
                <a:srgbClr val="207D84"/>
              </a:solidFill>
              <a:latin typeface="Sakkal Majalla" pitchFamily="2" charset="-78"/>
              <a:cs typeface="Sakkal Majalla" pitchFamily="2" charset="-78"/>
            </a:endParaRPr>
          </a:p>
        </p:txBody>
      </p:sp>
    </p:spTree>
    <p:extLst>
      <p:ext uri="{BB962C8B-B14F-4D97-AF65-F5344CB8AC3E}">
        <p14:creationId xmlns:p14="http://schemas.microsoft.com/office/powerpoint/2010/main" val="419604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إعادة هندسة الإجراءات</a:t>
            </a:r>
          </a:p>
        </p:txBody>
      </p:sp>
      <p:sp>
        <p:nvSpPr>
          <p:cNvPr id="12" name="Rectangle 11"/>
          <p:cNvSpPr/>
          <p:nvPr/>
        </p:nvSpPr>
        <p:spPr>
          <a:xfrm>
            <a:off x="685800" y="1828800"/>
            <a:ext cx="7924800" cy="35052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828675" y="3560763"/>
            <a:ext cx="3600450" cy="16208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تصميم الإجراءات الداخلية و إجراءات الخدمات الإلكترونية.</a:t>
            </a:r>
          </a:p>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تحديد نقاط التطوير.</a:t>
            </a:r>
          </a:p>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توثيق الإجراءات.</a:t>
            </a:r>
          </a:p>
        </p:txBody>
      </p:sp>
      <p:sp>
        <p:nvSpPr>
          <p:cNvPr id="14" name="Rounded Rectangle 13"/>
          <p:cNvSpPr/>
          <p:nvPr/>
        </p:nvSpPr>
        <p:spPr bwMode="auto">
          <a:xfrm>
            <a:off x="835025" y="1963738"/>
            <a:ext cx="3600450" cy="1022350"/>
          </a:xfrm>
          <a:prstGeom prst="roundRect">
            <a:avLst>
              <a:gd name="adj" fmla="val 12078"/>
            </a:avLst>
          </a:prstGeom>
          <a:solidFill>
            <a:schemeClr val="accent2"/>
          </a:solidFill>
          <a:ln/>
        </p:spPr>
        <p:style>
          <a:lnRef idx="1">
            <a:schemeClr val="accent4"/>
          </a:lnRef>
          <a:fillRef idx="3">
            <a:schemeClr val="accent4"/>
          </a:fillRef>
          <a:effectRef idx="2">
            <a:schemeClr val="accent4"/>
          </a:effectRef>
          <a:fontRef idx="minor">
            <a:schemeClr val="lt1"/>
          </a:fontRef>
        </p:style>
        <p:txBody>
          <a:bodyPr/>
          <a:lstStyle/>
          <a:p>
            <a:pPr algn="ctr" defTabSz="457200" eaLnBrk="1" hangingPunct="1">
              <a:defRPr/>
            </a:pPr>
            <a:r>
              <a:rPr lang="ar-BH" sz="2500" dirty="0">
                <a:solidFill>
                  <a:srgbClr val="FFFFFF"/>
                </a:solidFill>
                <a:latin typeface="Sakkal Majalla" panose="02000000000000000000" pitchFamily="2" charset="-78"/>
                <a:cs typeface="Sakkal Majalla" panose="02000000000000000000" pitchFamily="2" charset="-78"/>
              </a:rPr>
              <a:t>تصميم الوضع المستقبلي</a:t>
            </a:r>
            <a:endParaRPr lang="en-US" sz="2500" dirty="0">
              <a:solidFill>
                <a:srgbClr val="FFFFFF"/>
              </a:solidFill>
              <a:latin typeface="Sakkal Majalla" panose="02000000000000000000" pitchFamily="2" charset="-78"/>
              <a:cs typeface="Sakkal Majalla" panose="02000000000000000000" pitchFamily="2" charset="-78"/>
            </a:endParaRPr>
          </a:p>
        </p:txBody>
      </p:sp>
      <p:sp>
        <p:nvSpPr>
          <p:cNvPr id="16" name="Rounded Rectangle 15"/>
          <p:cNvSpPr/>
          <p:nvPr/>
        </p:nvSpPr>
        <p:spPr bwMode="auto">
          <a:xfrm>
            <a:off x="4884738" y="1990725"/>
            <a:ext cx="3602037" cy="1022350"/>
          </a:xfrm>
          <a:prstGeom prst="roundRect">
            <a:avLst>
              <a:gd name="adj" fmla="val 12078"/>
            </a:avLst>
          </a:prstGeom>
          <a:solidFill>
            <a:schemeClr val="accent2"/>
          </a:solidFill>
          <a:ln/>
        </p:spPr>
        <p:style>
          <a:lnRef idx="1">
            <a:schemeClr val="accent4"/>
          </a:lnRef>
          <a:fillRef idx="3">
            <a:schemeClr val="accent4"/>
          </a:fillRef>
          <a:effectRef idx="2">
            <a:schemeClr val="accent4"/>
          </a:effectRef>
          <a:fontRef idx="minor">
            <a:schemeClr val="lt1"/>
          </a:fontRef>
        </p:style>
        <p:txBody>
          <a:bodyPr/>
          <a:lstStyle/>
          <a:p>
            <a:pPr algn="ctr" defTabSz="457200" eaLnBrk="1" hangingPunct="1">
              <a:defRPr/>
            </a:pPr>
            <a:r>
              <a:rPr lang="ar-BH" sz="2500" dirty="0">
                <a:solidFill>
                  <a:srgbClr val="FFFFFF"/>
                </a:solidFill>
                <a:latin typeface="Sakkal Majalla" panose="02000000000000000000" pitchFamily="2" charset="-78"/>
                <a:cs typeface="Sakkal Majalla" panose="02000000000000000000" pitchFamily="2" charset="-78"/>
              </a:rPr>
              <a:t>تحليل الوضع الحالي</a:t>
            </a:r>
            <a:endParaRPr lang="en-US" sz="2500" dirty="0">
              <a:solidFill>
                <a:srgbClr val="FFFFFF"/>
              </a:solidFill>
              <a:latin typeface="Sakkal Majalla" panose="02000000000000000000" pitchFamily="2" charset="-78"/>
              <a:cs typeface="Sakkal Majalla" panose="02000000000000000000" pitchFamily="2" charset="-78"/>
            </a:endParaRPr>
          </a:p>
        </p:txBody>
      </p:sp>
      <p:sp>
        <p:nvSpPr>
          <p:cNvPr id="17" name="Rectangle 9"/>
          <p:cNvSpPr>
            <a:spLocks noChangeArrowheads="1"/>
          </p:cNvSpPr>
          <p:nvPr/>
        </p:nvSpPr>
        <p:spPr bwMode="auto">
          <a:xfrm>
            <a:off x="2362200" y="882650"/>
            <a:ext cx="617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a:spcBef>
                <a:spcPct val="0"/>
              </a:spcBef>
              <a:buFontTx/>
              <a:buNone/>
            </a:pPr>
            <a:r>
              <a:rPr lang="ar-SA" altLang="en-US" sz="1800" b="1" dirty="0">
                <a:latin typeface="Sakkal Majalla" pitchFamily="2" charset="-78"/>
                <a:ea typeface="Calibri" pitchFamily="34" charset="0"/>
                <a:cs typeface="Sakkal Majalla" pitchFamily="2" charset="-78"/>
              </a:rPr>
              <a:t>إعادة هندسة العمليات تعنى بشكل عام إعادة النظر بالعمليات وسير الإجراءات وتحليلها وإعادة تصميمها عبر إتباع مجموعة من التقنيات والأساليب</a:t>
            </a:r>
            <a:r>
              <a:rPr lang="ar-BH" altLang="en-US" sz="1800" b="1" dirty="0">
                <a:latin typeface="Sakkal Majalla" pitchFamily="2" charset="-78"/>
                <a:ea typeface="Calibri" pitchFamily="34" charset="0"/>
                <a:cs typeface="Sakkal Majalla" pitchFamily="2" charset="-78"/>
              </a:rPr>
              <a:t>.</a:t>
            </a:r>
          </a:p>
          <a:p>
            <a:pPr algn="r">
              <a:spcBef>
                <a:spcPct val="0"/>
              </a:spcBef>
              <a:buFontTx/>
              <a:buNone/>
            </a:pPr>
            <a:endParaRPr lang="en-US" altLang="en-US" sz="1800" dirty="0">
              <a:ea typeface="Calibri" pitchFamily="34" charset="0"/>
              <a:cs typeface="Sakkal Majalla" pitchFamily="2" charset="-78"/>
            </a:endParaRPr>
          </a:p>
        </p:txBody>
      </p:sp>
      <p:pic>
        <p:nvPicPr>
          <p:cNvPr id="1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2476500"/>
            <a:ext cx="360203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474913"/>
            <a:ext cx="3606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 y="3966757"/>
            <a:ext cx="1870075" cy="242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884738" y="3560763"/>
            <a:ext cx="3602037" cy="16208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دراسة الوضع الحالي</a:t>
            </a:r>
          </a:p>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توثيق الإجراءات</a:t>
            </a:r>
          </a:p>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دراسة الأداء</a:t>
            </a:r>
          </a:p>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تحليل الإحصائيات و البيانات</a:t>
            </a:r>
          </a:p>
          <a:p>
            <a:pPr marL="285750" indent="-285750" algn="r" rtl="1">
              <a:buFont typeface="Arial" panose="020B0604020202020204" pitchFamily="34" charset="0"/>
              <a:buChar char="•"/>
              <a:defRPr/>
            </a:pPr>
            <a:r>
              <a:rPr lang="ar-BH" sz="2000" dirty="0">
                <a:solidFill>
                  <a:schemeClr val="tx1"/>
                </a:solidFill>
                <a:latin typeface="Sakkal Majalla" panose="02000000000000000000" pitchFamily="2" charset="-78"/>
                <a:cs typeface="Sakkal Majalla" panose="02000000000000000000" pitchFamily="2" charset="-78"/>
              </a:rPr>
              <a:t>تحليل المشاكل ونقاط الضعف </a:t>
            </a:r>
          </a:p>
          <a:p>
            <a:pPr marL="285750" indent="-285750" algn="r" rtl="1">
              <a:buFont typeface="Arial" panose="020B0604020202020204" pitchFamily="34" charset="0"/>
              <a:buChar char="•"/>
              <a:defRPr/>
            </a:pPr>
            <a:endParaRPr lang="en-US" sz="2000" dirty="0">
              <a:solidFill>
                <a:schemeClr val="tx1"/>
              </a:solidFill>
              <a:latin typeface="Sakkal Majalla" panose="02000000000000000000" pitchFamily="2" charset="-78"/>
              <a:cs typeface="Sakkal Majalla" panose="02000000000000000000" pitchFamily="2" charset="-78"/>
            </a:endParaRPr>
          </a:p>
        </p:txBody>
      </p:sp>
      <p:sp>
        <p:nvSpPr>
          <p:cNvPr id="22" name="Right Arrow 21"/>
          <p:cNvSpPr/>
          <p:nvPr/>
        </p:nvSpPr>
        <p:spPr>
          <a:xfrm rot="10800000">
            <a:off x="4419600" y="3836988"/>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71775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الفوائد المنظورة من إعادة هندسة الإجراءات</a:t>
            </a:r>
          </a:p>
        </p:txBody>
      </p:sp>
      <p:pic>
        <p:nvPicPr>
          <p:cNvPr id="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47244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4"/>
          <p:cNvSpPr txBox="1">
            <a:spLocks noChangeArrowheads="1"/>
          </p:cNvSpPr>
          <p:nvPr/>
        </p:nvSpPr>
        <p:spPr bwMode="auto">
          <a:xfrm>
            <a:off x="3810000" y="32004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a:spcBef>
                <a:spcPct val="0"/>
              </a:spcBef>
              <a:buFontTx/>
              <a:buNone/>
            </a:pPr>
            <a:r>
              <a:rPr lang="ar-BH" altLang="en-US" sz="4800">
                <a:solidFill>
                  <a:srgbClr val="646464"/>
                </a:solidFill>
                <a:latin typeface="Sakkal Majalla" pitchFamily="2" charset="-78"/>
                <a:cs typeface="Sakkal Majalla" pitchFamily="2" charset="-78"/>
              </a:rPr>
              <a:t>الفوائد</a:t>
            </a:r>
            <a:endParaRPr lang="en-US" altLang="en-US" sz="4800">
              <a:solidFill>
                <a:srgbClr val="646464"/>
              </a:solidFill>
              <a:latin typeface="Sakkal Majalla" pitchFamily="2" charset="-78"/>
              <a:cs typeface="Sakkal Majalla" pitchFamily="2" charset="-78"/>
            </a:endParaRPr>
          </a:p>
        </p:txBody>
      </p:sp>
      <p:sp>
        <p:nvSpPr>
          <p:cNvPr id="25" name="Rounded Rectangle 24"/>
          <p:cNvSpPr/>
          <p:nvPr/>
        </p:nvSpPr>
        <p:spPr>
          <a:xfrm>
            <a:off x="7086600" y="3581400"/>
            <a:ext cx="1905000" cy="449263"/>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a:solidFill>
                  <a:srgbClr val="5F5F5F"/>
                </a:solidFill>
                <a:latin typeface="Sakkal Majalla" panose="02000000000000000000" pitchFamily="2" charset="-78"/>
                <a:ea typeface="Calibri" panose="020F0502020204030204" pitchFamily="34" charset="0"/>
                <a:cs typeface="Sakkal Majalla" panose="02000000000000000000" pitchFamily="2" charset="-78"/>
              </a:rPr>
              <a:t>توفير الخدمة إلكترونيا</a:t>
            </a:r>
            <a:endParaRPr lang="en-US" dirty="0">
              <a:solidFill>
                <a:srgbClr val="5F5F5F"/>
              </a:solidFill>
              <a:latin typeface="Sakkal Majalla" panose="02000000000000000000" pitchFamily="2" charset="-78"/>
              <a:cs typeface="Sakkal Majalla" panose="02000000000000000000" pitchFamily="2" charset="-78"/>
            </a:endParaRPr>
          </a:p>
        </p:txBody>
      </p:sp>
      <p:sp>
        <p:nvSpPr>
          <p:cNvPr id="26" name="Rounded Rectangle 25"/>
          <p:cNvSpPr/>
          <p:nvPr/>
        </p:nvSpPr>
        <p:spPr>
          <a:xfrm>
            <a:off x="6626225" y="2493963"/>
            <a:ext cx="2365375" cy="525462"/>
          </a:xfrm>
          <a:prstGeom prst="roundRect">
            <a:avLst/>
          </a:prstGeom>
          <a:solidFill>
            <a:srgbClr val="2F7DC0"/>
          </a:solidFill>
          <a:ln>
            <a:solidFill>
              <a:srgbClr val="318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تحسين كفاءة إجراءات الخدمة </a:t>
            </a:r>
            <a:endParaRPr lang="en-US" dirty="0">
              <a:solidFill>
                <a:schemeClr val="bg1"/>
              </a:solidFill>
              <a:latin typeface="Sakkal Majalla" panose="02000000000000000000" pitchFamily="2" charset="-78"/>
              <a:cs typeface="Sakkal Majalla" panose="02000000000000000000" pitchFamily="2" charset="-78"/>
            </a:endParaRPr>
          </a:p>
        </p:txBody>
      </p:sp>
      <p:sp>
        <p:nvSpPr>
          <p:cNvPr id="27" name="Rounded Rectangle 26"/>
          <p:cNvSpPr/>
          <p:nvPr/>
        </p:nvSpPr>
        <p:spPr>
          <a:xfrm>
            <a:off x="1905000" y="914400"/>
            <a:ext cx="1905000" cy="449263"/>
          </a:xfrm>
          <a:prstGeom prst="roundRect">
            <a:avLst/>
          </a:prstGeom>
          <a:solidFill>
            <a:srgbClr val="2F7DC0"/>
          </a:solidFill>
          <a:ln>
            <a:solidFill>
              <a:srgbClr val="318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bg1"/>
                </a:solidFill>
                <a:latin typeface="Sakkal Majalla" panose="02000000000000000000" pitchFamily="2" charset="-78"/>
                <a:cs typeface="Sakkal Majalla" panose="02000000000000000000" pitchFamily="2" charset="-78"/>
              </a:rPr>
              <a:t>تقليص أعباء العمل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28" name="Rounded Rectangle 27"/>
          <p:cNvSpPr/>
          <p:nvPr/>
        </p:nvSpPr>
        <p:spPr>
          <a:xfrm>
            <a:off x="373063" y="3019425"/>
            <a:ext cx="1905000" cy="449263"/>
          </a:xfrm>
          <a:prstGeom prst="roundRect">
            <a:avLst/>
          </a:prstGeom>
          <a:solidFill>
            <a:srgbClr val="7AC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bg1"/>
                </a:solidFill>
                <a:latin typeface="Sakkal Majalla" panose="02000000000000000000" pitchFamily="2" charset="-78"/>
                <a:cs typeface="Sakkal Majalla" panose="02000000000000000000" pitchFamily="2" charset="-78"/>
              </a:rPr>
              <a:t>توفير الوقت والجهد</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29" name="Rounded Rectangle 28"/>
          <p:cNvSpPr/>
          <p:nvPr/>
        </p:nvSpPr>
        <p:spPr>
          <a:xfrm>
            <a:off x="685800" y="4883150"/>
            <a:ext cx="2362200" cy="449263"/>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rgbClr val="5F5F5F"/>
                </a:solidFill>
                <a:latin typeface="Sakkal Majalla" panose="02000000000000000000" pitchFamily="2" charset="-78"/>
                <a:cs typeface="Sakkal Majalla" panose="02000000000000000000" pitchFamily="2" charset="-78"/>
              </a:rPr>
              <a:t>توفير الأموال و المصروفات</a:t>
            </a:r>
            <a:endParaRPr lang="en-US" b="1" dirty="0">
              <a:solidFill>
                <a:srgbClr val="5F5F5F"/>
              </a:solidFill>
              <a:latin typeface="Sakkal Majalla" panose="02000000000000000000" pitchFamily="2" charset="-78"/>
              <a:cs typeface="Sakkal Majalla" panose="02000000000000000000" pitchFamily="2" charset="-78"/>
            </a:endParaRPr>
          </a:p>
        </p:txBody>
      </p:sp>
      <p:sp>
        <p:nvSpPr>
          <p:cNvPr id="30" name="Rounded Rectangle 29"/>
          <p:cNvSpPr/>
          <p:nvPr/>
        </p:nvSpPr>
        <p:spPr>
          <a:xfrm>
            <a:off x="441325" y="1833563"/>
            <a:ext cx="1905000" cy="449262"/>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rgbClr val="5F5F5F"/>
                </a:solidFill>
                <a:latin typeface="Sakkal Majalla" panose="02000000000000000000" pitchFamily="2" charset="-78"/>
                <a:cs typeface="Sakkal Majalla" panose="02000000000000000000" pitchFamily="2" charset="-78"/>
              </a:rPr>
              <a:t>إيقاف التعامل الورقي </a:t>
            </a:r>
            <a:endParaRPr lang="en-US" b="1" dirty="0">
              <a:solidFill>
                <a:srgbClr val="5F5F5F"/>
              </a:solidFill>
              <a:latin typeface="Sakkal Majalla" panose="02000000000000000000" pitchFamily="2" charset="-78"/>
              <a:cs typeface="Sakkal Majalla" panose="02000000000000000000" pitchFamily="2" charset="-78"/>
            </a:endParaRPr>
          </a:p>
        </p:txBody>
      </p:sp>
      <p:sp>
        <p:nvSpPr>
          <p:cNvPr id="31" name="Rounded Rectangle 30"/>
          <p:cNvSpPr/>
          <p:nvPr/>
        </p:nvSpPr>
        <p:spPr>
          <a:xfrm>
            <a:off x="6286500" y="1095375"/>
            <a:ext cx="1905000" cy="449263"/>
          </a:xfrm>
          <a:prstGeom prst="roundRect">
            <a:avLst/>
          </a:prstGeom>
          <a:solidFill>
            <a:srgbClr val="2F7DC0"/>
          </a:solidFill>
          <a:ln>
            <a:solidFill>
              <a:srgbClr val="318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تخفيض استهلاك الموارد</a:t>
            </a:r>
            <a:endParaRPr lang="en-US" dirty="0">
              <a:solidFill>
                <a:schemeClr val="bg1"/>
              </a:solidFill>
              <a:latin typeface="Sakkal Majalla" panose="02000000000000000000" pitchFamily="2" charset="-78"/>
              <a:cs typeface="Sakkal Majalla" panose="02000000000000000000" pitchFamily="2" charset="-78"/>
            </a:endParaRPr>
          </a:p>
        </p:txBody>
      </p:sp>
      <p:sp>
        <p:nvSpPr>
          <p:cNvPr id="32" name="Rounded Rectangle 31"/>
          <p:cNvSpPr/>
          <p:nvPr/>
        </p:nvSpPr>
        <p:spPr>
          <a:xfrm>
            <a:off x="3543300" y="6243638"/>
            <a:ext cx="2857500" cy="450850"/>
          </a:xfrm>
          <a:prstGeom prst="roundRect">
            <a:avLst/>
          </a:prstGeom>
          <a:solidFill>
            <a:srgbClr val="2F7DC0"/>
          </a:solidFill>
          <a:ln>
            <a:solidFill>
              <a:srgbClr val="318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bg1"/>
                </a:solidFill>
                <a:latin typeface="Sakkal Majalla" panose="02000000000000000000" pitchFamily="2" charset="-78"/>
                <a:cs typeface="Sakkal Majalla" panose="02000000000000000000" pitchFamily="2" charset="-78"/>
              </a:rPr>
              <a:t>توفير الربط الإلكتروني بين المؤسسات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33" name="Rounded Rectangle 32"/>
          <p:cNvSpPr/>
          <p:nvPr/>
        </p:nvSpPr>
        <p:spPr>
          <a:xfrm>
            <a:off x="6400800" y="4989513"/>
            <a:ext cx="2370138" cy="449262"/>
          </a:xfrm>
          <a:prstGeom prst="roundRect">
            <a:avLst/>
          </a:prstGeom>
          <a:solidFill>
            <a:srgbClr val="7AC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توفير الخدمة على عدة قنوات</a:t>
            </a:r>
            <a:endParaRPr lang="en-US"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371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خدمات الكترونية مبتكرة  - القنوات الالكترونية</a:t>
            </a:r>
          </a:p>
        </p:txBody>
      </p:sp>
      <p:sp>
        <p:nvSpPr>
          <p:cNvPr id="14" name="Rounded Rectangle 13"/>
          <p:cNvSpPr/>
          <p:nvPr/>
        </p:nvSpPr>
        <p:spPr bwMode="auto">
          <a:xfrm>
            <a:off x="1050925" y="1323975"/>
            <a:ext cx="3452813" cy="2103438"/>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latin typeface="Sakkal Majalla" panose="02000000000000000000" pitchFamily="2" charset="-78"/>
              <a:cs typeface="Sakkal Majalla" panose="02000000000000000000" pitchFamily="2" charset="-78"/>
            </a:endParaRPr>
          </a:p>
        </p:txBody>
      </p:sp>
      <p:grpSp>
        <p:nvGrpSpPr>
          <p:cNvPr id="16" name="Group 9"/>
          <p:cNvGrpSpPr>
            <a:grpSpLocks/>
          </p:cNvGrpSpPr>
          <p:nvPr/>
        </p:nvGrpSpPr>
        <p:grpSpPr bwMode="auto">
          <a:xfrm>
            <a:off x="4578350" y="1323975"/>
            <a:ext cx="3454400" cy="2103438"/>
            <a:chOff x="4698358" y="1539732"/>
            <a:chExt cx="3738964" cy="2277064"/>
          </a:xfrm>
        </p:grpSpPr>
        <p:sp>
          <p:nvSpPr>
            <p:cNvPr id="17" name="Rounded Rectangle 16"/>
            <p:cNvSpPr/>
            <p:nvPr/>
          </p:nvSpPr>
          <p:spPr>
            <a:xfrm>
              <a:off x="4698358" y="1539732"/>
              <a:ext cx="3738964" cy="2277064"/>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latin typeface="Sakkal Majalla" panose="02000000000000000000" pitchFamily="2" charset="-78"/>
                <a:cs typeface="Sakkal Majalla" panose="02000000000000000000" pitchFamily="2" charset="-78"/>
              </a:endParaRPr>
            </a:p>
          </p:txBody>
        </p:sp>
        <p:sp>
          <p:nvSpPr>
            <p:cNvPr id="18" name="Rounded Rectangle 8"/>
            <p:cNvSpPr>
              <a:spLocks noChangeArrowheads="1"/>
            </p:cNvSpPr>
            <p:nvPr/>
          </p:nvSpPr>
          <p:spPr bwMode="auto">
            <a:xfrm>
              <a:off x="4698359" y="1541463"/>
              <a:ext cx="2467736" cy="2275333"/>
            </a:xfrm>
            <a:prstGeom prst="roundRect">
              <a:avLst>
                <a:gd name="adj" fmla="val 9843"/>
              </a:avLst>
            </a:prstGeom>
            <a:solidFill>
              <a:srgbClr val="FFFFFF"/>
            </a:solidFill>
            <a:ln w="6350">
              <a:solidFill>
                <a:srgbClr val="D9D9D9"/>
              </a:solidFill>
              <a:round/>
              <a:headEnd/>
              <a:tailEnd/>
            </a:ln>
          </p:spPr>
          <p:txBody>
            <a:bodyPr anchor="ctr"/>
            <a:lstStyle>
              <a:lvl1pPr defTabSz="45720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defTabSz="45720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defTabSz="4572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defTabSz="4572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defTabSz="4572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eaLnBrk="1" hangingPunct="1">
                <a:spcBef>
                  <a:spcPct val="0"/>
                </a:spcBef>
                <a:buFontTx/>
                <a:buNone/>
              </a:pPr>
              <a:endParaRPr lang="en-US" altLang="en-US" sz="1800">
                <a:solidFill>
                  <a:srgbClr val="FFFFFF"/>
                </a:solidFill>
                <a:latin typeface="Sakkal Majalla" pitchFamily="2" charset="-78"/>
                <a:cs typeface="Sakkal Majalla" pitchFamily="2" charset="-78"/>
              </a:endParaRPr>
            </a:p>
          </p:txBody>
        </p:sp>
      </p:grpSp>
      <p:grpSp>
        <p:nvGrpSpPr>
          <p:cNvPr id="19" name="Group 10"/>
          <p:cNvGrpSpPr>
            <a:grpSpLocks/>
          </p:cNvGrpSpPr>
          <p:nvPr/>
        </p:nvGrpSpPr>
        <p:grpSpPr bwMode="auto">
          <a:xfrm>
            <a:off x="1050925" y="3492500"/>
            <a:ext cx="3452813" cy="2103438"/>
            <a:chOff x="683343" y="1539732"/>
            <a:chExt cx="3738964" cy="2277064"/>
          </a:xfrm>
        </p:grpSpPr>
        <p:sp>
          <p:nvSpPr>
            <p:cNvPr id="20" name="Rounded Rectangle 19"/>
            <p:cNvSpPr/>
            <p:nvPr/>
          </p:nvSpPr>
          <p:spPr>
            <a:xfrm>
              <a:off x="683343" y="1539732"/>
              <a:ext cx="3738964" cy="2277064"/>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latin typeface="Sakkal Majalla" panose="02000000000000000000" pitchFamily="2" charset="-78"/>
                <a:cs typeface="Sakkal Majalla" panose="02000000000000000000" pitchFamily="2" charset="-78"/>
              </a:endParaRPr>
            </a:p>
          </p:txBody>
        </p:sp>
        <p:sp>
          <p:nvSpPr>
            <p:cNvPr id="21" name="Rounded Rectangle 12"/>
            <p:cNvSpPr>
              <a:spLocks noChangeArrowheads="1"/>
            </p:cNvSpPr>
            <p:nvPr/>
          </p:nvSpPr>
          <p:spPr bwMode="auto">
            <a:xfrm>
              <a:off x="1953436" y="1541463"/>
              <a:ext cx="2468871" cy="2275333"/>
            </a:xfrm>
            <a:prstGeom prst="roundRect">
              <a:avLst>
                <a:gd name="adj" fmla="val 9843"/>
              </a:avLst>
            </a:prstGeom>
            <a:solidFill>
              <a:srgbClr val="FFFFFF"/>
            </a:solidFill>
            <a:ln w="6350">
              <a:solidFill>
                <a:srgbClr val="D9D9D9"/>
              </a:solidFill>
              <a:round/>
              <a:headEnd/>
              <a:tailEnd/>
            </a:ln>
          </p:spPr>
          <p:txBody>
            <a:bodyPr anchor="ctr"/>
            <a:lstStyle>
              <a:lvl1pPr defTabSz="45720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defTabSz="45720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defTabSz="4572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defTabSz="4572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defTabSz="4572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eaLnBrk="1" hangingPunct="1">
                <a:spcBef>
                  <a:spcPct val="0"/>
                </a:spcBef>
                <a:buFontTx/>
                <a:buNone/>
              </a:pPr>
              <a:endParaRPr lang="en-US" altLang="en-US" sz="1800">
                <a:solidFill>
                  <a:srgbClr val="FFFFFF"/>
                </a:solidFill>
                <a:latin typeface="Sakkal Majalla" pitchFamily="2" charset="-78"/>
                <a:cs typeface="Sakkal Majalla" pitchFamily="2" charset="-78"/>
              </a:endParaRPr>
            </a:p>
          </p:txBody>
        </p:sp>
      </p:grpSp>
      <p:grpSp>
        <p:nvGrpSpPr>
          <p:cNvPr id="22" name="Group 13"/>
          <p:cNvGrpSpPr>
            <a:grpSpLocks/>
          </p:cNvGrpSpPr>
          <p:nvPr/>
        </p:nvGrpSpPr>
        <p:grpSpPr bwMode="auto">
          <a:xfrm>
            <a:off x="4578350" y="3492500"/>
            <a:ext cx="3454400" cy="2103438"/>
            <a:chOff x="4698358" y="1539732"/>
            <a:chExt cx="3738964" cy="2277064"/>
          </a:xfrm>
        </p:grpSpPr>
        <p:sp>
          <p:nvSpPr>
            <p:cNvPr id="34" name="Rounded Rectangle 33"/>
            <p:cNvSpPr/>
            <p:nvPr/>
          </p:nvSpPr>
          <p:spPr>
            <a:xfrm>
              <a:off x="4698358" y="1539732"/>
              <a:ext cx="3738964" cy="2277064"/>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latin typeface="Sakkal Majalla" panose="02000000000000000000" pitchFamily="2" charset="-78"/>
                <a:cs typeface="Sakkal Majalla" panose="02000000000000000000" pitchFamily="2" charset="-78"/>
              </a:endParaRPr>
            </a:p>
          </p:txBody>
        </p:sp>
        <p:sp>
          <p:nvSpPr>
            <p:cNvPr id="35" name="Rounded Rectangle 15"/>
            <p:cNvSpPr>
              <a:spLocks noChangeArrowheads="1"/>
            </p:cNvSpPr>
            <p:nvPr/>
          </p:nvSpPr>
          <p:spPr bwMode="auto">
            <a:xfrm>
              <a:off x="4698358" y="1541463"/>
              <a:ext cx="2467737" cy="2275333"/>
            </a:xfrm>
            <a:prstGeom prst="roundRect">
              <a:avLst>
                <a:gd name="adj" fmla="val 9843"/>
              </a:avLst>
            </a:prstGeom>
            <a:solidFill>
              <a:srgbClr val="FFFFFF"/>
            </a:solidFill>
            <a:ln w="6350">
              <a:solidFill>
                <a:srgbClr val="D9D9D9"/>
              </a:solidFill>
              <a:round/>
              <a:headEnd/>
              <a:tailEnd/>
            </a:ln>
          </p:spPr>
          <p:txBody>
            <a:bodyPr anchor="ctr"/>
            <a:lstStyle>
              <a:lvl1pPr defTabSz="45720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defTabSz="45720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defTabSz="4572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defTabSz="4572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defTabSz="4572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eaLnBrk="1" hangingPunct="1">
                <a:spcBef>
                  <a:spcPct val="0"/>
                </a:spcBef>
                <a:buFontTx/>
                <a:buNone/>
              </a:pPr>
              <a:endParaRPr lang="en-US" altLang="en-US" sz="1800">
                <a:solidFill>
                  <a:srgbClr val="FFFFFF"/>
                </a:solidFill>
                <a:latin typeface="Sakkal Majalla" pitchFamily="2" charset="-78"/>
                <a:cs typeface="Sakkal Majalla" pitchFamily="2" charset="-78"/>
              </a:endParaRPr>
            </a:p>
          </p:txBody>
        </p:sp>
      </p:grpSp>
      <p:pic>
        <p:nvPicPr>
          <p:cNvPr id="3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388" y="1981200"/>
            <a:ext cx="10144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4267200"/>
            <a:ext cx="11318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p:cNvSpPr/>
          <p:nvPr/>
        </p:nvSpPr>
        <p:spPr>
          <a:xfrm rot="2700000">
            <a:off x="4142582" y="3048793"/>
            <a:ext cx="819150" cy="817563"/>
          </a:xfrm>
          <a:prstGeom prst="roundRect">
            <a:avLst>
              <a:gd name="adj" fmla="val 8802"/>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srgbClr val="FFFFFF"/>
              </a:solidFill>
              <a:latin typeface="Sakkal Majalla" panose="02000000000000000000" pitchFamily="2" charset="-78"/>
              <a:cs typeface="Sakkal Majalla" panose="02000000000000000000" pitchFamily="2" charset="-78"/>
            </a:endParaRPr>
          </a:p>
        </p:txBody>
      </p:sp>
      <p:pic>
        <p:nvPicPr>
          <p:cNvPr id="3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8563" y="4191000"/>
            <a:ext cx="86836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7"/>
          <p:cNvSpPr>
            <a:spLocks noChangeArrowheads="1"/>
          </p:cNvSpPr>
          <p:nvPr/>
        </p:nvSpPr>
        <p:spPr bwMode="auto">
          <a:xfrm>
            <a:off x="4962525" y="1604963"/>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defRPr/>
            </a:pPr>
            <a:r>
              <a:rPr lang="ar-BH" altLang="en-US" sz="1400" b="1" dirty="0" smtClean="0">
                <a:solidFill>
                  <a:schemeClr val="tx2">
                    <a:lumMod val="75000"/>
                  </a:schemeClr>
                </a:solidFill>
                <a:latin typeface="Sakkal Majalla" panose="02000000000000000000" pitchFamily="2" charset="-78"/>
                <a:cs typeface="Sakkal Majalla" panose="02000000000000000000" pitchFamily="2" charset="-78"/>
              </a:rPr>
              <a:t>بوابة الحكومة الإلكترونية</a:t>
            </a:r>
          </a:p>
        </p:txBody>
      </p:sp>
      <p:sp>
        <p:nvSpPr>
          <p:cNvPr id="41" name="Rectangle 141"/>
          <p:cNvSpPr>
            <a:spLocks noChangeArrowheads="1"/>
          </p:cNvSpPr>
          <p:nvPr/>
        </p:nvSpPr>
        <p:spPr bwMode="auto">
          <a:xfrm>
            <a:off x="4800600" y="2011363"/>
            <a:ext cx="1954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pPr>
            <a:r>
              <a:rPr lang="ar-BH" altLang="en-US" sz="1600" b="1">
                <a:solidFill>
                  <a:srgbClr val="646464"/>
                </a:solidFill>
                <a:latin typeface="Sakkal Majalla" pitchFamily="2" charset="-78"/>
                <a:cs typeface="Sakkal Majalla" pitchFamily="2" charset="-78"/>
              </a:rPr>
              <a:t>القناة الرئيسية لجميع الخدمات الحكومية الإلكترونية</a:t>
            </a:r>
          </a:p>
        </p:txBody>
      </p:sp>
      <p:sp>
        <p:nvSpPr>
          <p:cNvPr id="42" name="Rectangle 7"/>
          <p:cNvSpPr>
            <a:spLocks noChangeArrowheads="1"/>
          </p:cNvSpPr>
          <p:nvPr/>
        </p:nvSpPr>
        <p:spPr bwMode="auto">
          <a:xfrm>
            <a:off x="2411413" y="1604963"/>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defRPr/>
            </a:pPr>
            <a:r>
              <a:rPr lang="ar-BH" altLang="en-US" sz="1400" b="1" dirty="0" smtClean="0">
                <a:solidFill>
                  <a:schemeClr val="tx2">
                    <a:lumMod val="75000"/>
                  </a:schemeClr>
                </a:solidFill>
                <a:latin typeface="Sakkal Majalla" panose="02000000000000000000" pitchFamily="2" charset="-78"/>
                <a:cs typeface="Sakkal Majalla" panose="02000000000000000000" pitchFamily="2" charset="-78"/>
              </a:rPr>
              <a:t>منصات الحكومة الإلكترونية</a:t>
            </a:r>
          </a:p>
        </p:txBody>
      </p:sp>
      <p:sp>
        <p:nvSpPr>
          <p:cNvPr id="43" name="Rectangle 143"/>
          <p:cNvSpPr>
            <a:spLocks noChangeArrowheads="1"/>
          </p:cNvSpPr>
          <p:nvPr/>
        </p:nvSpPr>
        <p:spPr bwMode="auto">
          <a:xfrm>
            <a:off x="2346325" y="2163763"/>
            <a:ext cx="1954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pPr>
            <a:r>
              <a:rPr lang="ar-BH" altLang="en-US" sz="1600" b="1">
                <a:solidFill>
                  <a:srgbClr val="646464"/>
                </a:solidFill>
                <a:latin typeface="Sakkal Majalla" pitchFamily="2" charset="-78"/>
                <a:cs typeface="Sakkal Majalla" pitchFamily="2" charset="-78"/>
              </a:rPr>
              <a:t>موزعة في 23 مكان عام</a:t>
            </a:r>
          </a:p>
        </p:txBody>
      </p:sp>
      <p:sp>
        <p:nvSpPr>
          <p:cNvPr id="44" name="Rectangle 7"/>
          <p:cNvSpPr>
            <a:spLocks noChangeArrowheads="1"/>
          </p:cNvSpPr>
          <p:nvPr/>
        </p:nvSpPr>
        <p:spPr bwMode="auto">
          <a:xfrm>
            <a:off x="4978400" y="3883025"/>
            <a:ext cx="153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defRPr/>
            </a:pPr>
            <a:r>
              <a:rPr lang="ar-BH" altLang="en-US" sz="1400" b="1" dirty="0" smtClean="0">
                <a:solidFill>
                  <a:schemeClr val="tx2">
                    <a:lumMod val="75000"/>
                  </a:schemeClr>
                </a:solidFill>
                <a:latin typeface="Sakkal Majalla" panose="02000000000000000000" pitchFamily="2" charset="-78"/>
                <a:cs typeface="Sakkal Majalla" panose="02000000000000000000" pitchFamily="2" charset="-78"/>
              </a:rPr>
              <a:t>تطبيقات الهواتف الذكية</a:t>
            </a:r>
          </a:p>
        </p:txBody>
      </p:sp>
      <p:sp>
        <p:nvSpPr>
          <p:cNvPr id="45" name="Rectangle 145"/>
          <p:cNvSpPr>
            <a:spLocks noChangeArrowheads="1"/>
          </p:cNvSpPr>
          <p:nvPr/>
        </p:nvSpPr>
        <p:spPr bwMode="auto">
          <a:xfrm>
            <a:off x="4827588" y="4441825"/>
            <a:ext cx="1954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pPr>
            <a:r>
              <a:rPr lang="ar-BH" altLang="en-US" sz="1600" b="1">
                <a:solidFill>
                  <a:srgbClr val="646464"/>
                </a:solidFill>
                <a:latin typeface="Sakkal Majalla" pitchFamily="2" charset="-78"/>
                <a:cs typeface="Sakkal Majalla" pitchFamily="2" charset="-78"/>
              </a:rPr>
              <a:t>نافذة موحدة لكافة تطبيقات الجهات الحكومية</a:t>
            </a:r>
          </a:p>
        </p:txBody>
      </p:sp>
      <p:sp>
        <p:nvSpPr>
          <p:cNvPr id="46" name="Rectangle 7"/>
          <p:cNvSpPr>
            <a:spLocks noChangeArrowheads="1"/>
          </p:cNvSpPr>
          <p:nvPr/>
        </p:nvSpPr>
        <p:spPr bwMode="auto">
          <a:xfrm>
            <a:off x="2673350" y="388302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defRPr/>
            </a:pPr>
            <a:r>
              <a:rPr lang="ar-BH" altLang="en-US" sz="1400" b="1" dirty="0" smtClean="0">
                <a:solidFill>
                  <a:schemeClr val="tx2">
                    <a:lumMod val="75000"/>
                  </a:schemeClr>
                </a:solidFill>
                <a:latin typeface="Sakkal Majalla" panose="02000000000000000000" pitchFamily="2" charset="-78"/>
                <a:cs typeface="Sakkal Majalla" panose="02000000000000000000" pitchFamily="2" charset="-78"/>
              </a:rPr>
              <a:t>مركز الاتصال الوطني</a:t>
            </a:r>
          </a:p>
        </p:txBody>
      </p:sp>
      <p:sp>
        <p:nvSpPr>
          <p:cNvPr id="47" name="Rectangle 147"/>
          <p:cNvSpPr>
            <a:spLocks noChangeArrowheads="1"/>
          </p:cNvSpPr>
          <p:nvPr/>
        </p:nvSpPr>
        <p:spPr bwMode="auto">
          <a:xfrm>
            <a:off x="2405063" y="4441825"/>
            <a:ext cx="195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pPr>
            <a:r>
              <a:rPr lang="ar-BH" altLang="en-US" sz="1600" b="1">
                <a:solidFill>
                  <a:srgbClr val="646464"/>
                </a:solidFill>
                <a:latin typeface="Sakkal Majalla" pitchFamily="2" charset="-78"/>
                <a:cs typeface="Sakkal Majalla" pitchFamily="2" charset="-78"/>
              </a:rPr>
              <a:t>الأول من نوعه في مملكة البحرين</a:t>
            </a:r>
          </a:p>
        </p:txBody>
      </p:sp>
      <p:grpSp>
        <p:nvGrpSpPr>
          <p:cNvPr id="48" name="Group 1"/>
          <p:cNvGrpSpPr>
            <a:grpSpLocks/>
          </p:cNvGrpSpPr>
          <p:nvPr/>
        </p:nvGrpSpPr>
        <p:grpSpPr bwMode="auto">
          <a:xfrm>
            <a:off x="4265613" y="3198813"/>
            <a:ext cx="534987" cy="534987"/>
            <a:chOff x="4232738" y="3131484"/>
            <a:chExt cx="858837" cy="857250"/>
          </a:xfrm>
        </p:grpSpPr>
        <p:sp>
          <p:nvSpPr>
            <p:cNvPr id="49" name="Freeform 5"/>
            <p:cNvSpPr>
              <a:spLocks/>
            </p:cNvSpPr>
            <p:nvPr/>
          </p:nvSpPr>
          <p:spPr bwMode="auto">
            <a:xfrm>
              <a:off x="4383098" y="3131484"/>
              <a:ext cx="168200" cy="170432"/>
            </a:xfrm>
            <a:custGeom>
              <a:avLst/>
              <a:gdLst>
                <a:gd name="T0" fmla="*/ 2147483646 w 422"/>
                <a:gd name="T1" fmla="*/ 2147483646 h 423"/>
                <a:gd name="T2" fmla="*/ 2147483646 w 422"/>
                <a:gd name="T3" fmla="*/ 0 h 423"/>
                <a:gd name="T4" fmla="*/ 0 w 422"/>
                <a:gd name="T5" fmla="*/ 2147483646 h 423"/>
                <a:gd name="T6" fmla="*/ 0 w 422"/>
                <a:gd name="T7" fmla="*/ 2147483646 h 423"/>
                <a:gd name="T8" fmla="*/ 2147483646 w 422"/>
                <a:gd name="T9" fmla="*/ 2147483646 h 423"/>
                <a:gd name="T10" fmla="*/ 2147483646 w 422"/>
                <a:gd name="T11" fmla="*/ 2147483646 h 423"/>
                <a:gd name="T12" fmla="*/ 0 60000 65536"/>
                <a:gd name="T13" fmla="*/ 0 60000 65536"/>
                <a:gd name="T14" fmla="*/ 0 60000 65536"/>
                <a:gd name="T15" fmla="*/ 0 60000 65536"/>
                <a:gd name="T16" fmla="*/ 0 60000 65536"/>
                <a:gd name="T17" fmla="*/ 0 60000 65536"/>
                <a:gd name="T18" fmla="*/ 0 w 422"/>
                <a:gd name="T19" fmla="*/ 0 h 423"/>
                <a:gd name="T20" fmla="*/ 422 w 422"/>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422" h="423">
                  <a:moveTo>
                    <a:pt x="422" y="212"/>
                  </a:moveTo>
                  <a:cubicBezTo>
                    <a:pt x="422" y="95"/>
                    <a:pt x="328" y="0"/>
                    <a:pt x="211" y="0"/>
                  </a:cubicBezTo>
                  <a:cubicBezTo>
                    <a:pt x="95" y="0"/>
                    <a:pt x="0" y="95"/>
                    <a:pt x="0" y="212"/>
                  </a:cubicBezTo>
                  <a:cubicBezTo>
                    <a:pt x="0" y="212"/>
                    <a:pt x="0" y="212"/>
                    <a:pt x="0" y="212"/>
                  </a:cubicBezTo>
                  <a:cubicBezTo>
                    <a:pt x="0" y="329"/>
                    <a:pt x="95" y="423"/>
                    <a:pt x="211" y="423"/>
                  </a:cubicBezTo>
                  <a:cubicBezTo>
                    <a:pt x="328" y="423"/>
                    <a:pt x="422" y="329"/>
                    <a:pt x="422" y="212"/>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atin typeface="Sakkal Majalla" panose="02000000000000000000" pitchFamily="2" charset="-78"/>
                <a:cs typeface="Sakkal Majalla" panose="02000000000000000000" pitchFamily="2" charset="-78"/>
              </a:endParaRPr>
            </a:p>
          </p:txBody>
        </p:sp>
        <p:sp>
          <p:nvSpPr>
            <p:cNvPr id="50" name="Freeform 6"/>
            <p:cNvSpPr>
              <a:spLocks/>
            </p:cNvSpPr>
            <p:nvPr/>
          </p:nvSpPr>
          <p:spPr bwMode="auto">
            <a:xfrm>
              <a:off x="4383098" y="3131484"/>
              <a:ext cx="168200" cy="170432"/>
            </a:xfrm>
            <a:custGeom>
              <a:avLst/>
              <a:gdLst/>
              <a:ahLst/>
              <a:cxnLst>
                <a:cxn ang="0">
                  <a:pos x="154" y="77"/>
                </a:cxn>
                <a:cxn ang="0">
                  <a:pos x="77" y="0"/>
                </a:cxn>
                <a:cxn ang="0">
                  <a:pos x="0" y="77"/>
                </a:cxn>
                <a:cxn ang="0">
                  <a:pos x="0" y="77"/>
                </a:cxn>
                <a:cxn ang="0">
                  <a:pos x="77" y="154"/>
                </a:cxn>
                <a:cxn ang="0">
                  <a:pos x="154" y="77"/>
                </a:cxn>
              </a:cxnLst>
              <a:rect l="0" t="0" r="r" b="b"/>
              <a:pathLst>
                <a:path w="154" h="154">
                  <a:moveTo>
                    <a:pt x="154" y="77"/>
                  </a:moveTo>
                  <a:cubicBezTo>
                    <a:pt x="154" y="34"/>
                    <a:pt x="120" y="0"/>
                    <a:pt x="77" y="0"/>
                  </a:cubicBezTo>
                  <a:cubicBezTo>
                    <a:pt x="35" y="0"/>
                    <a:pt x="0" y="34"/>
                    <a:pt x="0" y="77"/>
                  </a:cubicBezTo>
                  <a:cubicBezTo>
                    <a:pt x="0" y="77"/>
                    <a:pt x="0" y="77"/>
                    <a:pt x="0" y="77"/>
                  </a:cubicBezTo>
                  <a:cubicBezTo>
                    <a:pt x="0" y="120"/>
                    <a:pt x="35" y="154"/>
                    <a:pt x="77" y="154"/>
                  </a:cubicBezTo>
                  <a:cubicBezTo>
                    <a:pt x="120" y="154"/>
                    <a:pt x="154" y="120"/>
                    <a:pt x="154" y="77"/>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latin typeface="Sakkal Majalla" panose="02000000000000000000" pitchFamily="2" charset="-78"/>
                <a:cs typeface="Sakkal Majalla" panose="02000000000000000000" pitchFamily="2" charset="-78"/>
              </a:endParaRPr>
            </a:p>
          </p:txBody>
        </p:sp>
        <p:sp>
          <p:nvSpPr>
            <p:cNvPr id="51" name="Freeform 7"/>
            <p:cNvSpPr>
              <a:spLocks/>
            </p:cNvSpPr>
            <p:nvPr/>
          </p:nvSpPr>
          <p:spPr bwMode="auto">
            <a:xfrm>
              <a:off x="4232738" y="3301916"/>
              <a:ext cx="458726" cy="686818"/>
            </a:xfrm>
            <a:custGeom>
              <a:avLst/>
              <a:gdLst>
                <a:gd name="T0" fmla="*/ 2147483646 w 413"/>
                <a:gd name="T1" fmla="*/ 2147483646 h 618"/>
                <a:gd name="T2" fmla="*/ 2147483646 w 413"/>
                <a:gd name="T3" fmla="*/ 2147483646 h 618"/>
                <a:gd name="T4" fmla="*/ 2147483646 w 413"/>
                <a:gd name="T5" fmla="*/ 2147483646 h 618"/>
                <a:gd name="T6" fmla="*/ 2147483646 w 413"/>
                <a:gd name="T7" fmla="*/ 2147483646 h 618"/>
                <a:gd name="T8" fmla="*/ 2147483646 w 413"/>
                <a:gd name="T9" fmla="*/ 2147483646 h 618"/>
                <a:gd name="T10" fmla="*/ 2147483646 w 413"/>
                <a:gd name="T11" fmla="*/ 2147483646 h 618"/>
                <a:gd name="T12" fmla="*/ 2147483646 w 413"/>
                <a:gd name="T13" fmla="*/ 2147483646 h 618"/>
                <a:gd name="T14" fmla="*/ 2147483646 w 413"/>
                <a:gd name="T15" fmla="*/ 0 h 618"/>
                <a:gd name="T16" fmla="*/ 2147483646 w 413"/>
                <a:gd name="T17" fmla="*/ 2147483646 h 618"/>
                <a:gd name="T18" fmla="*/ 2147483646 w 413"/>
                <a:gd name="T19" fmla="*/ 0 h 618"/>
                <a:gd name="T20" fmla="*/ 0 w 413"/>
                <a:gd name="T21" fmla="*/ 2147483646 h 618"/>
                <a:gd name="T22" fmla="*/ 2147483646 w 413"/>
                <a:gd name="T23" fmla="*/ 2147483646 h 618"/>
                <a:gd name="T24" fmla="*/ 2147483646 w 413"/>
                <a:gd name="T25" fmla="*/ 2147483646 h 618"/>
                <a:gd name="T26" fmla="*/ 2147483646 w 413"/>
                <a:gd name="T27" fmla="*/ 2147483646 h 618"/>
                <a:gd name="T28" fmla="*/ 2147483646 w 413"/>
                <a:gd name="T29" fmla="*/ 2147483646 h 618"/>
                <a:gd name="T30" fmla="*/ 2147483646 w 413"/>
                <a:gd name="T31" fmla="*/ 2147483646 h 618"/>
                <a:gd name="T32" fmla="*/ 2147483646 w 413"/>
                <a:gd name="T33" fmla="*/ 2147483646 h 6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618"/>
                <a:gd name="T53" fmla="*/ 413 w 413"/>
                <a:gd name="T54" fmla="*/ 618 h 6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618">
                  <a:moveTo>
                    <a:pt x="211" y="318"/>
                  </a:moveTo>
                  <a:lnTo>
                    <a:pt x="307" y="618"/>
                  </a:lnTo>
                  <a:lnTo>
                    <a:pt x="384" y="618"/>
                  </a:lnTo>
                  <a:lnTo>
                    <a:pt x="307" y="270"/>
                  </a:lnTo>
                  <a:lnTo>
                    <a:pt x="307" y="68"/>
                  </a:lnTo>
                  <a:lnTo>
                    <a:pt x="364" y="231"/>
                  </a:lnTo>
                  <a:lnTo>
                    <a:pt x="413" y="203"/>
                  </a:lnTo>
                  <a:lnTo>
                    <a:pt x="346" y="0"/>
                  </a:lnTo>
                  <a:lnTo>
                    <a:pt x="211" y="10"/>
                  </a:lnTo>
                  <a:lnTo>
                    <a:pt x="77" y="0"/>
                  </a:lnTo>
                  <a:lnTo>
                    <a:pt x="0" y="212"/>
                  </a:lnTo>
                  <a:lnTo>
                    <a:pt x="58" y="231"/>
                  </a:lnTo>
                  <a:lnTo>
                    <a:pt x="115" y="68"/>
                  </a:lnTo>
                  <a:lnTo>
                    <a:pt x="115" y="270"/>
                  </a:lnTo>
                  <a:lnTo>
                    <a:pt x="38" y="618"/>
                  </a:lnTo>
                  <a:lnTo>
                    <a:pt x="115" y="618"/>
                  </a:lnTo>
                  <a:lnTo>
                    <a:pt x="211" y="318"/>
                  </a:lnTo>
                  <a:close/>
                </a:path>
              </a:pathLst>
            </a:custGeom>
            <a:ln/>
          </p:spPr>
          <p:style>
            <a:lnRef idx="1">
              <a:schemeClr val="accent4"/>
            </a:lnRef>
            <a:fillRef idx="2">
              <a:schemeClr val="accent4"/>
            </a:fillRef>
            <a:effectRef idx="1">
              <a:schemeClr val="accent4"/>
            </a:effectRef>
            <a:fontRef idx="minor">
              <a:schemeClr val="dk1"/>
            </a:fontRef>
          </p:style>
          <p:txBody>
            <a:bodyPr/>
            <a:lstStyle/>
            <a:p>
              <a:pPr>
                <a:defRPr/>
              </a:pPr>
              <a:endParaRPr lang="en-US">
                <a:latin typeface="Sakkal Majalla" panose="02000000000000000000" pitchFamily="2" charset="-78"/>
                <a:cs typeface="Sakkal Majalla" panose="02000000000000000000" pitchFamily="2" charset="-78"/>
              </a:endParaRPr>
            </a:p>
          </p:txBody>
        </p:sp>
        <p:sp>
          <p:nvSpPr>
            <p:cNvPr id="52" name="Freeform 8"/>
            <p:cNvSpPr>
              <a:spLocks/>
            </p:cNvSpPr>
            <p:nvPr/>
          </p:nvSpPr>
          <p:spPr bwMode="auto">
            <a:xfrm>
              <a:off x="4232738" y="3301916"/>
              <a:ext cx="458726" cy="686818"/>
            </a:xfrm>
            <a:custGeom>
              <a:avLst/>
              <a:gdLst/>
              <a:ahLst/>
              <a:cxnLst>
                <a:cxn ang="0">
                  <a:pos x="211" y="318"/>
                </a:cxn>
                <a:cxn ang="0">
                  <a:pos x="307" y="618"/>
                </a:cxn>
                <a:cxn ang="0">
                  <a:pos x="384" y="618"/>
                </a:cxn>
                <a:cxn ang="0">
                  <a:pos x="307" y="270"/>
                </a:cxn>
                <a:cxn ang="0">
                  <a:pos x="307" y="68"/>
                </a:cxn>
                <a:cxn ang="0">
                  <a:pos x="364" y="231"/>
                </a:cxn>
                <a:cxn ang="0">
                  <a:pos x="413" y="203"/>
                </a:cxn>
                <a:cxn ang="0">
                  <a:pos x="346" y="0"/>
                </a:cxn>
                <a:cxn ang="0">
                  <a:pos x="211" y="10"/>
                </a:cxn>
                <a:cxn ang="0">
                  <a:pos x="77" y="0"/>
                </a:cxn>
                <a:cxn ang="0">
                  <a:pos x="0" y="212"/>
                </a:cxn>
                <a:cxn ang="0">
                  <a:pos x="58" y="231"/>
                </a:cxn>
                <a:cxn ang="0">
                  <a:pos x="115" y="68"/>
                </a:cxn>
                <a:cxn ang="0">
                  <a:pos x="115" y="270"/>
                </a:cxn>
                <a:cxn ang="0">
                  <a:pos x="38" y="618"/>
                </a:cxn>
                <a:cxn ang="0">
                  <a:pos x="115" y="618"/>
                </a:cxn>
                <a:cxn ang="0">
                  <a:pos x="211" y="318"/>
                </a:cxn>
              </a:cxnLst>
              <a:rect l="0" t="0" r="r" b="b"/>
              <a:pathLst>
                <a:path w="413" h="618">
                  <a:moveTo>
                    <a:pt x="211" y="318"/>
                  </a:moveTo>
                  <a:lnTo>
                    <a:pt x="307" y="618"/>
                  </a:lnTo>
                  <a:lnTo>
                    <a:pt x="384" y="618"/>
                  </a:lnTo>
                  <a:lnTo>
                    <a:pt x="307" y="270"/>
                  </a:lnTo>
                  <a:lnTo>
                    <a:pt x="307" y="68"/>
                  </a:lnTo>
                  <a:lnTo>
                    <a:pt x="364" y="231"/>
                  </a:lnTo>
                  <a:lnTo>
                    <a:pt x="413" y="203"/>
                  </a:lnTo>
                  <a:lnTo>
                    <a:pt x="346" y="0"/>
                  </a:lnTo>
                  <a:lnTo>
                    <a:pt x="211" y="10"/>
                  </a:lnTo>
                  <a:lnTo>
                    <a:pt x="77" y="0"/>
                  </a:lnTo>
                  <a:lnTo>
                    <a:pt x="0" y="212"/>
                  </a:lnTo>
                  <a:lnTo>
                    <a:pt x="58" y="231"/>
                  </a:lnTo>
                  <a:lnTo>
                    <a:pt x="115" y="68"/>
                  </a:lnTo>
                  <a:lnTo>
                    <a:pt x="115" y="270"/>
                  </a:lnTo>
                  <a:lnTo>
                    <a:pt x="38" y="618"/>
                  </a:lnTo>
                  <a:lnTo>
                    <a:pt x="115" y="618"/>
                  </a:lnTo>
                  <a:lnTo>
                    <a:pt x="211" y="31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latin typeface="Sakkal Majalla" panose="02000000000000000000" pitchFamily="2" charset="-78"/>
                <a:cs typeface="Sakkal Majalla" panose="02000000000000000000" pitchFamily="2" charset="-78"/>
              </a:endParaRPr>
            </a:p>
          </p:txBody>
        </p:sp>
        <p:sp>
          <p:nvSpPr>
            <p:cNvPr id="53" name="Freeform 9"/>
            <p:cNvSpPr>
              <a:spLocks/>
            </p:cNvSpPr>
            <p:nvPr/>
          </p:nvSpPr>
          <p:spPr bwMode="auto">
            <a:xfrm>
              <a:off x="4783210" y="3131484"/>
              <a:ext cx="168200" cy="170432"/>
            </a:xfrm>
            <a:custGeom>
              <a:avLst/>
              <a:gdLst/>
              <a:ahLst/>
              <a:cxnLst>
                <a:cxn ang="0">
                  <a:pos x="422" y="212"/>
                </a:cxn>
                <a:cxn ang="0">
                  <a:pos x="211" y="0"/>
                </a:cxn>
                <a:cxn ang="0">
                  <a:pos x="0" y="212"/>
                </a:cxn>
                <a:cxn ang="0">
                  <a:pos x="0" y="212"/>
                </a:cxn>
                <a:cxn ang="0">
                  <a:pos x="211" y="423"/>
                </a:cxn>
                <a:cxn ang="0">
                  <a:pos x="422" y="212"/>
                </a:cxn>
              </a:cxnLst>
              <a:rect l="0" t="0" r="r" b="b"/>
              <a:pathLst>
                <a:path w="422" h="423">
                  <a:moveTo>
                    <a:pt x="422" y="212"/>
                  </a:moveTo>
                  <a:cubicBezTo>
                    <a:pt x="422" y="95"/>
                    <a:pt x="328" y="0"/>
                    <a:pt x="211" y="0"/>
                  </a:cubicBezTo>
                  <a:cubicBezTo>
                    <a:pt x="95" y="0"/>
                    <a:pt x="0" y="95"/>
                    <a:pt x="0" y="212"/>
                  </a:cubicBezTo>
                  <a:cubicBezTo>
                    <a:pt x="0" y="212"/>
                    <a:pt x="0" y="212"/>
                    <a:pt x="0" y="212"/>
                  </a:cubicBezTo>
                  <a:cubicBezTo>
                    <a:pt x="0" y="329"/>
                    <a:pt x="95" y="423"/>
                    <a:pt x="211" y="423"/>
                  </a:cubicBezTo>
                  <a:cubicBezTo>
                    <a:pt x="328" y="423"/>
                    <a:pt x="422" y="329"/>
                    <a:pt x="422" y="212"/>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latin typeface="Sakkal Majalla" panose="02000000000000000000" pitchFamily="2" charset="-78"/>
                <a:cs typeface="Sakkal Majalla" panose="02000000000000000000" pitchFamily="2" charset="-78"/>
              </a:endParaRPr>
            </a:p>
          </p:txBody>
        </p:sp>
        <p:sp>
          <p:nvSpPr>
            <p:cNvPr id="54" name="Freeform 10"/>
            <p:cNvSpPr>
              <a:spLocks/>
            </p:cNvSpPr>
            <p:nvPr/>
          </p:nvSpPr>
          <p:spPr bwMode="auto">
            <a:xfrm>
              <a:off x="4783210" y="3131484"/>
              <a:ext cx="168200" cy="170432"/>
            </a:xfrm>
            <a:custGeom>
              <a:avLst/>
              <a:gdLst>
                <a:gd name="T0" fmla="*/ 2147483646 w 154"/>
                <a:gd name="T1" fmla="*/ 2147483646 h 154"/>
                <a:gd name="T2" fmla="*/ 2147483646 w 154"/>
                <a:gd name="T3" fmla="*/ 0 h 154"/>
                <a:gd name="T4" fmla="*/ 0 w 154"/>
                <a:gd name="T5" fmla="*/ 2147483646 h 154"/>
                <a:gd name="T6" fmla="*/ 0 w 154"/>
                <a:gd name="T7" fmla="*/ 2147483646 h 154"/>
                <a:gd name="T8" fmla="*/ 2147483646 w 154"/>
                <a:gd name="T9" fmla="*/ 2147483646 h 154"/>
                <a:gd name="T10" fmla="*/ 2147483646 w 154"/>
                <a:gd name="T11" fmla="*/ 2147483646 h 154"/>
                <a:gd name="T12" fmla="*/ 0 60000 65536"/>
                <a:gd name="T13" fmla="*/ 0 60000 65536"/>
                <a:gd name="T14" fmla="*/ 0 60000 65536"/>
                <a:gd name="T15" fmla="*/ 0 60000 65536"/>
                <a:gd name="T16" fmla="*/ 0 60000 65536"/>
                <a:gd name="T17" fmla="*/ 0 60000 65536"/>
                <a:gd name="T18" fmla="*/ 0 w 154"/>
                <a:gd name="T19" fmla="*/ 0 h 154"/>
                <a:gd name="T20" fmla="*/ 154 w 154"/>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4" h="154">
                  <a:moveTo>
                    <a:pt x="154" y="77"/>
                  </a:moveTo>
                  <a:cubicBezTo>
                    <a:pt x="154" y="34"/>
                    <a:pt x="120" y="0"/>
                    <a:pt x="77" y="0"/>
                  </a:cubicBezTo>
                  <a:cubicBezTo>
                    <a:pt x="35" y="0"/>
                    <a:pt x="0" y="34"/>
                    <a:pt x="0" y="77"/>
                  </a:cubicBezTo>
                  <a:cubicBezTo>
                    <a:pt x="0" y="77"/>
                    <a:pt x="0" y="77"/>
                    <a:pt x="0" y="77"/>
                  </a:cubicBezTo>
                  <a:cubicBezTo>
                    <a:pt x="0" y="120"/>
                    <a:pt x="35" y="154"/>
                    <a:pt x="77" y="154"/>
                  </a:cubicBezTo>
                  <a:cubicBezTo>
                    <a:pt x="120" y="154"/>
                    <a:pt x="154" y="120"/>
                    <a:pt x="154" y="77"/>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atin typeface="Sakkal Majalla" panose="02000000000000000000" pitchFamily="2" charset="-78"/>
                <a:cs typeface="Sakkal Majalla" panose="02000000000000000000" pitchFamily="2" charset="-78"/>
              </a:endParaRPr>
            </a:p>
          </p:txBody>
        </p:sp>
        <p:sp>
          <p:nvSpPr>
            <p:cNvPr id="55" name="Freeform 11"/>
            <p:cNvSpPr>
              <a:spLocks/>
            </p:cNvSpPr>
            <p:nvPr/>
          </p:nvSpPr>
          <p:spPr bwMode="auto">
            <a:xfrm>
              <a:off x="4632849" y="3301916"/>
              <a:ext cx="458726" cy="686818"/>
            </a:xfrm>
            <a:custGeom>
              <a:avLst/>
              <a:gdLst>
                <a:gd name="T0" fmla="*/ 2147483646 w 413"/>
                <a:gd name="T1" fmla="*/ 2147483646 h 618"/>
                <a:gd name="T2" fmla="*/ 2147483646 w 413"/>
                <a:gd name="T3" fmla="*/ 2147483646 h 618"/>
                <a:gd name="T4" fmla="*/ 2147483646 w 413"/>
                <a:gd name="T5" fmla="*/ 2147483646 h 618"/>
                <a:gd name="T6" fmla="*/ 2147483646 w 413"/>
                <a:gd name="T7" fmla="*/ 2147483646 h 618"/>
                <a:gd name="T8" fmla="*/ 2147483646 w 413"/>
                <a:gd name="T9" fmla="*/ 2147483646 h 618"/>
                <a:gd name="T10" fmla="*/ 2147483646 w 413"/>
                <a:gd name="T11" fmla="*/ 2147483646 h 618"/>
                <a:gd name="T12" fmla="*/ 2147483646 w 413"/>
                <a:gd name="T13" fmla="*/ 2147483646 h 618"/>
                <a:gd name="T14" fmla="*/ 2147483646 w 413"/>
                <a:gd name="T15" fmla="*/ 0 h 618"/>
                <a:gd name="T16" fmla="*/ 2147483646 w 413"/>
                <a:gd name="T17" fmla="*/ 2147483646 h 618"/>
                <a:gd name="T18" fmla="*/ 2147483646 w 413"/>
                <a:gd name="T19" fmla="*/ 0 h 618"/>
                <a:gd name="T20" fmla="*/ 0 w 413"/>
                <a:gd name="T21" fmla="*/ 2147483646 h 618"/>
                <a:gd name="T22" fmla="*/ 2147483646 w 413"/>
                <a:gd name="T23" fmla="*/ 2147483646 h 618"/>
                <a:gd name="T24" fmla="*/ 2147483646 w 413"/>
                <a:gd name="T25" fmla="*/ 2147483646 h 618"/>
                <a:gd name="T26" fmla="*/ 2147483646 w 413"/>
                <a:gd name="T27" fmla="*/ 2147483646 h 618"/>
                <a:gd name="T28" fmla="*/ 2147483646 w 413"/>
                <a:gd name="T29" fmla="*/ 2147483646 h 618"/>
                <a:gd name="T30" fmla="*/ 2147483646 w 413"/>
                <a:gd name="T31" fmla="*/ 2147483646 h 618"/>
                <a:gd name="T32" fmla="*/ 2147483646 w 413"/>
                <a:gd name="T33" fmla="*/ 2147483646 h 6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618"/>
                <a:gd name="T53" fmla="*/ 413 w 413"/>
                <a:gd name="T54" fmla="*/ 618 h 6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618">
                  <a:moveTo>
                    <a:pt x="211" y="318"/>
                  </a:moveTo>
                  <a:lnTo>
                    <a:pt x="307" y="618"/>
                  </a:lnTo>
                  <a:lnTo>
                    <a:pt x="384" y="618"/>
                  </a:lnTo>
                  <a:lnTo>
                    <a:pt x="307" y="270"/>
                  </a:lnTo>
                  <a:lnTo>
                    <a:pt x="307" y="68"/>
                  </a:lnTo>
                  <a:lnTo>
                    <a:pt x="364" y="231"/>
                  </a:lnTo>
                  <a:lnTo>
                    <a:pt x="413" y="203"/>
                  </a:lnTo>
                  <a:lnTo>
                    <a:pt x="345" y="0"/>
                  </a:lnTo>
                  <a:lnTo>
                    <a:pt x="211" y="10"/>
                  </a:lnTo>
                  <a:lnTo>
                    <a:pt x="76" y="0"/>
                  </a:lnTo>
                  <a:lnTo>
                    <a:pt x="0" y="212"/>
                  </a:lnTo>
                  <a:lnTo>
                    <a:pt x="57" y="231"/>
                  </a:lnTo>
                  <a:lnTo>
                    <a:pt x="115" y="68"/>
                  </a:lnTo>
                  <a:lnTo>
                    <a:pt x="115" y="270"/>
                  </a:lnTo>
                  <a:lnTo>
                    <a:pt x="38" y="618"/>
                  </a:lnTo>
                  <a:lnTo>
                    <a:pt x="115" y="618"/>
                  </a:lnTo>
                  <a:lnTo>
                    <a:pt x="211" y="318"/>
                  </a:lnTo>
                  <a:close/>
                </a:path>
              </a:pathLst>
            </a:custGeom>
            <a:ln/>
          </p:spPr>
          <p:style>
            <a:lnRef idx="1">
              <a:schemeClr val="accent4"/>
            </a:lnRef>
            <a:fillRef idx="2">
              <a:schemeClr val="accent4"/>
            </a:fillRef>
            <a:effectRef idx="1">
              <a:schemeClr val="accent4"/>
            </a:effectRef>
            <a:fontRef idx="minor">
              <a:schemeClr val="dk1"/>
            </a:fontRef>
          </p:style>
          <p:txBody>
            <a:bodyPr/>
            <a:lstStyle/>
            <a:p>
              <a:pPr>
                <a:defRPr/>
              </a:pPr>
              <a:endParaRPr lang="en-US">
                <a:latin typeface="Sakkal Majalla" panose="02000000000000000000" pitchFamily="2" charset="-78"/>
                <a:cs typeface="Sakkal Majalla" panose="02000000000000000000" pitchFamily="2" charset="-78"/>
              </a:endParaRPr>
            </a:p>
          </p:txBody>
        </p:sp>
        <p:sp>
          <p:nvSpPr>
            <p:cNvPr id="56" name="Freeform 12"/>
            <p:cNvSpPr>
              <a:spLocks/>
            </p:cNvSpPr>
            <p:nvPr/>
          </p:nvSpPr>
          <p:spPr bwMode="auto">
            <a:xfrm>
              <a:off x="4632849" y="3301916"/>
              <a:ext cx="458726" cy="686818"/>
            </a:xfrm>
            <a:custGeom>
              <a:avLst/>
              <a:gdLst/>
              <a:ahLst/>
              <a:cxnLst>
                <a:cxn ang="0">
                  <a:pos x="211" y="318"/>
                </a:cxn>
                <a:cxn ang="0">
                  <a:pos x="307" y="618"/>
                </a:cxn>
                <a:cxn ang="0">
                  <a:pos x="384" y="618"/>
                </a:cxn>
                <a:cxn ang="0">
                  <a:pos x="307" y="270"/>
                </a:cxn>
                <a:cxn ang="0">
                  <a:pos x="307" y="68"/>
                </a:cxn>
                <a:cxn ang="0">
                  <a:pos x="364" y="231"/>
                </a:cxn>
                <a:cxn ang="0">
                  <a:pos x="413" y="203"/>
                </a:cxn>
                <a:cxn ang="0">
                  <a:pos x="345" y="0"/>
                </a:cxn>
                <a:cxn ang="0">
                  <a:pos x="211" y="10"/>
                </a:cxn>
                <a:cxn ang="0">
                  <a:pos x="76" y="0"/>
                </a:cxn>
                <a:cxn ang="0">
                  <a:pos x="0" y="212"/>
                </a:cxn>
                <a:cxn ang="0">
                  <a:pos x="57" y="231"/>
                </a:cxn>
                <a:cxn ang="0">
                  <a:pos x="115" y="68"/>
                </a:cxn>
                <a:cxn ang="0">
                  <a:pos x="115" y="270"/>
                </a:cxn>
                <a:cxn ang="0">
                  <a:pos x="38" y="618"/>
                </a:cxn>
                <a:cxn ang="0">
                  <a:pos x="115" y="618"/>
                </a:cxn>
                <a:cxn ang="0">
                  <a:pos x="211" y="318"/>
                </a:cxn>
              </a:cxnLst>
              <a:rect l="0" t="0" r="r" b="b"/>
              <a:pathLst>
                <a:path w="413" h="618">
                  <a:moveTo>
                    <a:pt x="211" y="318"/>
                  </a:moveTo>
                  <a:lnTo>
                    <a:pt x="307" y="618"/>
                  </a:lnTo>
                  <a:lnTo>
                    <a:pt x="384" y="618"/>
                  </a:lnTo>
                  <a:lnTo>
                    <a:pt x="307" y="270"/>
                  </a:lnTo>
                  <a:lnTo>
                    <a:pt x="307" y="68"/>
                  </a:lnTo>
                  <a:lnTo>
                    <a:pt x="364" y="231"/>
                  </a:lnTo>
                  <a:lnTo>
                    <a:pt x="413" y="203"/>
                  </a:lnTo>
                  <a:lnTo>
                    <a:pt x="345" y="0"/>
                  </a:lnTo>
                  <a:lnTo>
                    <a:pt x="211" y="10"/>
                  </a:lnTo>
                  <a:lnTo>
                    <a:pt x="76" y="0"/>
                  </a:lnTo>
                  <a:lnTo>
                    <a:pt x="0" y="212"/>
                  </a:lnTo>
                  <a:lnTo>
                    <a:pt x="57" y="231"/>
                  </a:lnTo>
                  <a:lnTo>
                    <a:pt x="115" y="68"/>
                  </a:lnTo>
                  <a:lnTo>
                    <a:pt x="115" y="270"/>
                  </a:lnTo>
                  <a:lnTo>
                    <a:pt x="38" y="618"/>
                  </a:lnTo>
                  <a:lnTo>
                    <a:pt x="115" y="618"/>
                  </a:lnTo>
                  <a:lnTo>
                    <a:pt x="211" y="31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latin typeface="Sakkal Majalla" panose="02000000000000000000" pitchFamily="2" charset="-78"/>
                <a:cs typeface="Sakkal Majalla" panose="02000000000000000000" pitchFamily="2" charset="-78"/>
              </a:endParaRPr>
            </a:p>
          </p:txBody>
        </p:sp>
        <p:sp>
          <p:nvSpPr>
            <p:cNvPr id="57" name="Freeform 13"/>
            <p:cNvSpPr>
              <a:spLocks/>
            </p:cNvSpPr>
            <p:nvPr/>
          </p:nvSpPr>
          <p:spPr bwMode="auto">
            <a:xfrm>
              <a:off x="4584428" y="3131484"/>
              <a:ext cx="170747" cy="170432"/>
            </a:xfrm>
            <a:custGeom>
              <a:avLst/>
              <a:gdLst/>
              <a:ahLst/>
              <a:cxnLst>
                <a:cxn ang="0">
                  <a:pos x="422" y="212"/>
                </a:cxn>
                <a:cxn ang="0">
                  <a:pos x="211" y="0"/>
                </a:cxn>
                <a:cxn ang="0">
                  <a:pos x="0" y="212"/>
                </a:cxn>
                <a:cxn ang="0">
                  <a:pos x="0" y="212"/>
                </a:cxn>
                <a:cxn ang="0">
                  <a:pos x="211" y="423"/>
                </a:cxn>
                <a:cxn ang="0">
                  <a:pos x="422" y="212"/>
                </a:cxn>
              </a:cxnLst>
              <a:rect l="0" t="0" r="r" b="b"/>
              <a:pathLst>
                <a:path w="422" h="423">
                  <a:moveTo>
                    <a:pt x="422" y="212"/>
                  </a:moveTo>
                  <a:cubicBezTo>
                    <a:pt x="422" y="95"/>
                    <a:pt x="327" y="0"/>
                    <a:pt x="211" y="0"/>
                  </a:cubicBezTo>
                  <a:cubicBezTo>
                    <a:pt x="94" y="0"/>
                    <a:pt x="0" y="95"/>
                    <a:pt x="0" y="212"/>
                  </a:cubicBezTo>
                  <a:cubicBezTo>
                    <a:pt x="0" y="212"/>
                    <a:pt x="0" y="212"/>
                    <a:pt x="0" y="212"/>
                  </a:cubicBezTo>
                  <a:cubicBezTo>
                    <a:pt x="0" y="329"/>
                    <a:pt x="94" y="423"/>
                    <a:pt x="211" y="423"/>
                  </a:cubicBezTo>
                  <a:cubicBezTo>
                    <a:pt x="327" y="423"/>
                    <a:pt x="422" y="329"/>
                    <a:pt x="422" y="212"/>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latin typeface="Sakkal Majalla" panose="02000000000000000000" pitchFamily="2" charset="-78"/>
                <a:cs typeface="Sakkal Majalla" panose="02000000000000000000" pitchFamily="2" charset="-78"/>
              </a:endParaRPr>
            </a:p>
          </p:txBody>
        </p:sp>
        <p:sp>
          <p:nvSpPr>
            <p:cNvPr id="58" name="Freeform 14"/>
            <p:cNvSpPr>
              <a:spLocks/>
            </p:cNvSpPr>
            <p:nvPr/>
          </p:nvSpPr>
          <p:spPr bwMode="auto">
            <a:xfrm>
              <a:off x="4584428" y="3131484"/>
              <a:ext cx="170747" cy="170432"/>
            </a:xfrm>
            <a:custGeom>
              <a:avLst/>
              <a:gdLst>
                <a:gd name="T0" fmla="*/ 2147483646 w 154"/>
                <a:gd name="T1" fmla="*/ 2147483646 h 154"/>
                <a:gd name="T2" fmla="*/ 2147483646 w 154"/>
                <a:gd name="T3" fmla="*/ 0 h 154"/>
                <a:gd name="T4" fmla="*/ 0 w 154"/>
                <a:gd name="T5" fmla="*/ 2147483646 h 154"/>
                <a:gd name="T6" fmla="*/ 0 w 154"/>
                <a:gd name="T7" fmla="*/ 2147483646 h 154"/>
                <a:gd name="T8" fmla="*/ 2147483646 w 154"/>
                <a:gd name="T9" fmla="*/ 2147483646 h 154"/>
                <a:gd name="T10" fmla="*/ 2147483646 w 154"/>
                <a:gd name="T11" fmla="*/ 2147483646 h 154"/>
                <a:gd name="T12" fmla="*/ 0 60000 65536"/>
                <a:gd name="T13" fmla="*/ 0 60000 65536"/>
                <a:gd name="T14" fmla="*/ 0 60000 65536"/>
                <a:gd name="T15" fmla="*/ 0 60000 65536"/>
                <a:gd name="T16" fmla="*/ 0 60000 65536"/>
                <a:gd name="T17" fmla="*/ 0 60000 65536"/>
                <a:gd name="T18" fmla="*/ 0 w 154"/>
                <a:gd name="T19" fmla="*/ 0 h 154"/>
                <a:gd name="T20" fmla="*/ 154 w 154"/>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54" h="154">
                  <a:moveTo>
                    <a:pt x="154" y="77"/>
                  </a:moveTo>
                  <a:cubicBezTo>
                    <a:pt x="154" y="34"/>
                    <a:pt x="119" y="0"/>
                    <a:pt x="77" y="0"/>
                  </a:cubicBezTo>
                  <a:cubicBezTo>
                    <a:pt x="34" y="0"/>
                    <a:pt x="0" y="34"/>
                    <a:pt x="0" y="77"/>
                  </a:cubicBezTo>
                  <a:cubicBezTo>
                    <a:pt x="0" y="77"/>
                    <a:pt x="0" y="77"/>
                    <a:pt x="0" y="77"/>
                  </a:cubicBezTo>
                  <a:cubicBezTo>
                    <a:pt x="0" y="120"/>
                    <a:pt x="34" y="154"/>
                    <a:pt x="77" y="154"/>
                  </a:cubicBezTo>
                  <a:cubicBezTo>
                    <a:pt x="119" y="154"/>
                    <a:pt x="154" y="120"/>
                    <a:pt x="154" y="77"/>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atin typeface="Sakkal Majalla" panose="02000000000000000000" pitchFamily="2" charset="-78"/>
                <a:cs typeface="Sakkal Majalla" panose="02000000000000000000" pitchFamily="2" charset="-78"/>
              </a:endParaRPr>
            </a:p>
          </p:txBody>
        </p:sp>
        <p:sp>
          <p:nvSpPr>
            <p:cNvPr id="59" name="Freeform 15"/>
            <p:cNvSpPr>
              <a:spLocks/>
            </p:cNvSpPr>
            <p:nvPr/>
          </p:nvSpPr>
          <p:spPr bwMode="auto">
            <a:xfrm>
              <a:off x="4434067" y="3301916"/>
              <a:ext cx="458726" cy="686818"/>
            </a:xfrm>
            <a:custGeom>
              <a:avLst/>
              <a:gdLst/>
              <a:ahLst/>
              <a:cxnLst>
                <a:cxn ang="0">
                  <a:pos x="211" y="318"/>
                </a:cxn>
                <a:cxn ang="0">
                  <a:pos x="307" y="618"/>
                </a:cxn>
                <a:cxn ang="0">
                  <a:pos x="384" y="618"/>
                </a:cxn>
                <a:cxn ang="0">
                  <a:pos x="307" y="270"/>
                </a:cxn>
                <a:cxn ang="0">
                  <a:pos x="307" y="68"/>
                </a:cxn>
                <a:cxn ang="0">
                  <a:pos x="365" y="231"/>
                </a:cxn>
                <a:cxn ang="0">
                  <a:pos x="413" y="203"/>
                </a:cxn>
                <a:cxn ang="0">
                  <a:pos x="346" y="0"/>
                </a:cxn>
                <a:cxn ang="0">
                  <a:pos x="211" y="10"/>
                </a:cxn>
                <a:cxn ang="0">
                  <a:pos x="77" y="0"/>
                </a:cxn>
                <a:cxn ang="0">
                  <a:pos x="0" y="212"/>
                </a:cxn>
                <a:cxn ang="0">
                  <a:pos x="58" y="231"/>
                </a:cxn>
                <a:cxn ang="0">
                  <a:pos x="115" y="68"/>
                </a:cxn>
                <a:cxn ang="0">
                  <a:pos x="115" y="270"/>
                </a:cxn>
                <a:cxn ang="0">
                  <a:pos x="39" y="618"/>
                </a:cxn>
                <a:cxn ang="0">
                  <a:pos x="115" y="618"/>
                </a:cxn>
                <a:cxn ang="0">
                  <a:pos x="211" y="318"/>
                </a:cxn>
              </a:cxnLst>
              <a:rect l="0" t="0" r="r" b="b"/>
              <a:pathLst>
                <a:path w="413" h="618">
                  <a:moveTo>
                    <a:pt x="211" y="318"/>
                  </a:moveTo>
                  <a:lnTo>
                    <a:pt x="307" y="618"/>
                  </a:lnTo>
                  <a:lnTo>
                    <a:pt x="384" y="618"/>
                  </a:lnTo>
                  <a:lnTo>
                    <a:pt x="307" y="270"/>
                  </a:lnTo>
                  <a:lnTo>
                    <a:pt x="307" y="68"/>
                  </a:lnTo>
                  <a:lnTo>
                    <a:pt x="365" y="231"/>
                  </a:lnTo>
                  <a:lnTo>
                    <a:pt x="413" y="203"/>
                  </a:lnTo>
                  <a:lnTo>
                    <a:pt x="346" y="0"/>
                  </a:lnTo>
                  <a:lnTo>
                    <a:pt x="211" y="10"/>
                  </a:lnTo>
                  <a:lnTo>
                    <a:pt x="77" y="0"/>
                  </a:lnTo>
                  <a:lnTo>
                    <a:pt x="0" y="212"/>
                  </a:lnTo>
                  <a:lnTo>
                    <a:pt x="58" y="231"/>
                  </a:lnTo>
                  <a:lnTo>
                    <a:pt x="115" y="68"/>
                  </a:lnTo>
                  <a:lnTo>
                    <a:pt x="115" y="270"/>
                  </a:lnTo>
                  <a:lnTo>
                    <a:pt x="39" y="618"/>
                  </a:lnTo>
                  <a:lnTo>
                    <a:pt x="115" y="618"/>
                  </a:lnTo>
                  <a:lnTo>
                    <a:pt x="211" y="31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latin typeface="Sakkal Majalla" panose="02000000000000000000" pitchFamily="2" charset="-78"/>
                <a:cs typeface="Sakkal Majalla" panose="02000000000000000000" pitchFamily="2" charset="-78"/>
              </a:endParaRPr>
            </a:p>
          </p:txBody>
        </p:sp>
        <p:sp>
          <p:nvSpPr>
            <p:cNvPr id="60" name="Freeform 16"/>
            <p:cNvSpPr>
              <a:spLocks/>
            </p:cNvSpPr>
            <p:nvPr/>
          </p:nvSpPr>
          <p:spPr bwMode="auto">
            <a:xfrm>
              <a:off x="4434067" y="3301916"/>
              <a:ext cx="458726" cy="686818"/>
            </a:xfrm>
            <a:custGeom>
              <a:avLst/>
              <a:gdLst>
                <a:gd name="T0" fmla="*/ 2147483646 w 413"/>
                <a:gd name="T1" fmla="*/ 2147483646 h 618"/>
                <a:gd name="T2" fmla="*/ 2147483646 w 413"/>
                <a:gd name="T3" fmla="*/ 2147483646 h 618"/>
                <a:gd name="T4" fmla="*/ 2147483646 w 413"/>
                <a:gd name="T5" fmla="*/ 2147483646 h 618"/>
                <a:gd name="T6" fmla="*/ 2147483646 w 413"/>
                <a:gd name="T7" fmla="*/ 2147483646 h 618"/>
                <a:gd name="T8" fmla="*/ 2147483646 w 413"/>
                <a:gd name="T9" fmla="*/ 2147483646 h 618"/>
                <a:gd name="T10" fmla="*/ 2147483646 w 413"/>
                <a:gd name="T11" fmla="*/ 2147483646 h 618"/>
                <a:gd name="T12" fmla="*/ 2147483646 w 413"/>
                <a:gd name="T13" fmla="*/ 2147483646 h 618"/>
                <a:gd name="T14" fmla="*/ 2147483646 w 413"/>
                <a:gd name="T15" fmla="*/ 0 h 618"/>
                <a:gd name="T16" fmla="*/ 2147483646 w 413"/>
                <a:gd name="T17" fmla="*/ 2147483646 h 618"/>
                <a:gd name="T18" fmla="*/ 2147483646 w 413"/>
                <a:gd name="T19" fmla="*/ 0 h 618"/>
                <a:gd name="T20" fmla="*/ 0 w 413"/>
                <a:gd name="T21" fmla="*/ 2147483646 h 618"/>
                <a:gd name="T22" fmla="*/ 2147483646 w 413"/>
                <a:gd name="T23" fmla="*/ 2147483646 h 618"/>
                <a:gd name="T24" fmla="*/ 2147483646 w 413"/>
                <a:gd name="T25" fmla="*/ 2147483646 h 618"/>
                <a:gd name="T26" fmla="*/ 2147483646 w 413"/>
                <a:gd name="T27" fmla="*/ 2147483646 h 618"/>
                <a:gd name="T28" fmla="*/ 2147483646 w 413"/>
                <a:gd name="T29" fmla="*/ 2147483646 h 618"/>
                <a:gd name="T30" fmla="*/ 2147483646 w 413"/>
                <a:gd name="T31" fmla="*/ 2147483646 h 618"/>
                <a:gd name="T32" fmla="*/ 2147483646 w 413"/>
                <a:gd name="T33" fmla="*/ 2147483646 h 6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618"/>
                <a:gd name="T53" fmla="*/ 413 w 413"/>
                <a:gd name="T54" fmla="*/ 618 h 6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618">
                  <a:moveTo>
                    <a:pt x="211" y="318"/>
                  </a:moveTo>
                  <a:lnTo>
                    <a:pt x="307" y="618"/>
                  </a:lnTo>
                  <a:lnTo>
                    <a:pt x="384" y="618"/>
                  </a:lnTo>
                  <a:lnTo>
                    <a:pt x="307" y="270"/>
                  </a:lnTo>
                  <a:lnTo>
                    <a:pt x="307" y="68"/>
                  </a:lnTo>
                  <a:lnTo>
                    <a:pt x="365" y="231"/>
                  </a:lnTo>
                  <a:lnTo>
                    <a:pt x="413" y="203"/>
                  </a:lnTo>
                  <a:lnTo>
                    <a:pt x="346" y="0"/>
                  </a:lnTo>
                  <a:lnTo>
                    <a:pt x="211" y="10"/>
                  </a:lnTo>
                  <a:lnTo>
                    <a:pt x="77" y="0"/>
                  </a:lnTo>
                  <a:lnTo>
                    <a:pt x="0" y="212"/>
                  </a:lnTo>
                  <a:lnTo>
                    <a:pt x="58" y="231"/>
                  </a:lnTo>
                  <a:lnTo>
                    <a:pt x="115" y="68"/>
                  </a:lnTo>
                  <a:lnTo>
                    <a:pt x="115" y="270"/>
                  </a:lnTo>
                  <a:lnTo>
                    <a:pt x="39" y="618"/>
                  </a:lnTo>
                  <a:lnTo>
                    <a:pt x="115" y="618"/>
                  </a:lnTo>
                  <a:lnTo>
                    <a:pt x="211" y="31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atin typeface="Sakkal Majalla" panose="02000000000000000000" pitchFamily="2" charset="-78"/>
                <a:cs typeface="Sakkal Majalla" panose="02000000000000000000" pitchFamily="2" charset="-78"/>
              </a:endParaRPr>
            </a:p>
          </p:txBody>
        </p:sp>
      </p:grpSp>
      <p:pic>
        <p:nvPicPr>
          <p:cNvPr id="61" name="Picture 40" descr="D:\kiosk\ekiosk - orders (ar).png"/>
          <p:cNvPicPr>
            <a:picLocks noChangeAspect="1" noChangeArrowheads="1"/>
          </p:cNvPicPr>
          <p:nvPr/>
        </p:nvPicPr>
        <p:blipFill>
          <a:blip r:embed="rId6">
            <a:extLst>
              <a:ext uri="{28A0092B-C50C-407E-A947-70E740481C1C}">
                <a14:useLocalDpi xmlns:a14="http://schemas.microsoft.com/office/drawing/2010/main" val="0"/>
              </a:ext>
            </a:extLst>
          </a:blip>
          <a:srcRect l="3670" t="10335" r="73010" b="12592"/>
          <a:stretch>
            <a:fillRect/>
          </a:stretch>
        </p:blipFill>
        <p:spPr bwMode="auto">
          <a:xfrm>
            <a:off x="1484313" y="1600200"/>
            <a:ext cx="2968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7"/>
          <p:cNvSpPr>
            <a:spLocks noChangeArrowheads="1"/>
          </p:cNvSpPr>
          <p:nvPr/>
        </p:nvSpPr>
        <p:spPr bwMode="auto">
          <a:xfrm>
            <a:off x="1112838" y="2667000"/>
            <a:ext cx="10842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rtl="1" eaLnBrk="1" hangingPunct="1">
              <a:spcBef>
                <a:spcPct val="0"/>
              </a:spcBef>
              <a:buFontTx/>
              <a:buNone/>
              <a:defRPr/>
            </a:pPr>
            <a:r>
              <a:rPr lang="ar-BH" altLang="en-US" sz="1400" b="1" dirty="0" smtClean="0">
                <a:solidFill>
                  <a:schemeClr val="tx1">
                    <a:lumMod val="50000"/>
                  </a:schemeClr>
                </a:solidFill>
                <a:latin typeface="Sakkal Majalla" panose="02000000000000000000" pitchFamily="2" charset="-78"/>
                <a:cs typeface="Sakkal Majalla" panose="02000000000000000000" pitchFamily="2" charset="-78"/>
              </a:rPr>
              <a:t>منصات الحكومة الإلكترونية</a:t>
            </a:r>
          </a:p>
          <a:p>
            <a:pPr algn="ctr" rtl="1" eaLnBrk="1" hangingPunct="1">
              <a:spcBef>
                <a:spcPct val="0"/>
              </a:spcBef>
              <a:buFontTx/>
              <a:buNone/>
              <a:defRPr/>
            </a:pPr>
            <a:r>
              <a:rPr lang="en-US" altLang="en-US" sz="1400" b="1" dirty="0" err="1" smtClean="0">
                <a:solidFill>
                  <a:schemeClr val="tx1">
                    <a:lumMod val="50000"/>
                  </a:schemeClr>
                </a:solidFill>
                <a:latin typeface="Sakkal Majalla" panose="02000000000000000000" pitchFamily="2" charset="-78"/>
                <a:cs typeface="Sakkal Majalla" panose="02000000000000000000" pitchFamily="2" charset="-78"/>
              </a:rPr>
              <a:t>ekiosks</a:t>
            </a:r>
            <a:endParaRPr lang="ar-BH" altLang="en-US" sz="1400" b="1" dirty="0" smtClean="0">
              <a:solidFill>
                <a:schemeClr val="tx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866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البوابة الوطنية</a:t>
            </a:r>
          </a:p>
        </p:txBody>
      </p:sp>
      <p:grpSp>
        <p:nvGrpSpPr>
          <p:cNvPr id="63" name="Group 9"/>
          <p:cNvGrpSpPr>
            <a:grpSpLocks/>
          </p:cNvGrpSpPr>
          <p:nvPr/>
        </p:nvGrpSpPr>
        <p:grpSpPr bwMode="auto">
          <a:xfrm>
            <a:off x="3876675" y="1447800"/>
            <a:ext cx="5081588" cy="3810000"/>
            <a:chOff x="2553953" y="1539732"/>
            <a:chExt cx="5883369" cy="2277064"/>
          </a:xfrm>
        </p:grpSpPr>
        <p:sp>
          <p:nvSpPr>
            <p:cNvPr id="64" name="Rounded Rectangle 63"/>
            <p:cNvSpPr/>
            <p:nvPr/>
          </p:nvSpPr>
          <p:spPr>
            <a:xfrm>
              <a:off x="4698874" y="1539732"/>
              <a:ext cx="3738448" cy="2277064"/>
            </a:xfrm>
            <a:prstGeom prst="roundRect">
              <a:avLst>
                <a:gd name="adj" fmla="val 12078"/>
              </a:avLst>
            </a:prstGeom>
            <a:solidFill>
              <a:schemeClr val="bg2">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defTabSz="457200" eaLnBrk="1" hangingPunct="1">
                <a:defRPr/>
              </a:pPr>
              <a:endParaRPr lang="en-US">
                <a:solidFill>
                  <a:srgbClr val="FFFFFF"/>
                </a:solidFill>
              </a:endParaRPr>
            </a:p>
          </p:txBody>
        </p:sp>
        <p:sp>
          <p:nvSpPr>
            <p:cNvPr id="65" name="Rounded Rectangle 8"/>
            <p:cNvSpPr>
              <a:spLocks noChangeArrowheads="1"/>
            </p:cNvSpPr>
            <p:nvPr/>
          </p:nvSpPr>
          <p:spPr bwMode="auto">
            <a:xfrm>
              <a:off x="2553953" y="1541463"/>
              <a:ext cx="4013888" cy="2275333"/>
            </a:xfrm>
            <a:prstGeom prst="roundRect">
              <a:avLst>
                <a:gd name="adj" fmla="val 9843"/>
              </a:avLst>
            </a:prstGeom>
            <a:solidFill>
              <a:srgbClr val="FFFFFF"/>
            </a:solidFill>
            <a:ln w="6350">
              <a:solidFill>
                <a:srgbClr val="D9D9D9"/>
              </a:solidFill>
              <a:round/>
              <a:headEnd/>
              <a:tailEnd/>
            </a:ln>
          </p:spPr>
          <p:txBody>
            <a:bodyPr anchor="ctr"/>
            <a:lstStyle>
              <a:lvl1pPr defTabSz="45720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defTabSz="45720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defTabSz="4572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defTabSz="4572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defTabSz="4572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ctr" eaLnBrk="1" hangingPunct="1">
                <a:spcBef>
                  <a:spcPct val="0"/>
                </a:spcBef>
                <a:buFontTx/>
                <a:buNone/>
              </a:pPr>
              <a:endParaRPr lang="en-US" altLang="en-US" sz="1800">
                <a:solidFill>
                  <a:srgbClr val="FFFFFF"/>
                </a:solidFill>
              </a:endParaRPr>
            </a:p>
          </p:txBody>
        </p:sp>
      </p:grpSp>
      <p:pic>
        <p:nvPicPr>
          <p:cNvPr id="6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6638" y="2743200"/>
            <a:ext cx="15351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16"/>
          <p:cNvSpPr txBox="1">
            <a:spLocks noChangeArrowheads="1"/>
          </p:cNvSpPr>
          <p:nvPr/>
        </p:nvSpPr>
        <p:spPr bwMode="auto">
          <a:xfrm>
            <a:off x="4243388" y="1857375"/>
            <a:ext cx="2733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eaLnBrk="1" hangingPunct="1">
              <a:spcBef>
                <a:spcPct val="0"/>
              </a:spcBef>
              <a:buFontTx/>
              <a:buNone/>
            </a:pPr>
            <a:r>
              <a:rPr lang="en-US" altLang="en-US" sz="4400" b="1">
                <a:solidFill>
                  <a:srgbClr val="000000"/>
                </a:solidFill>
              </a:rPr>
              <a:t>bahrain</a:t>
            </a:r>
            <a:r>
              <a:rPr lang="en-US" altLang="en-US" sz="4400" b="1">
                <a:solidFill>
                  <a:srgbClr val="FF0000"/>
                </a:solidFill>
              </a:rPr>
              <a:t>.bh</a:t>
            </a:r>
          </a:p>
        </p:txBody>
      </p:sp>
      <p:sp>
        <p:nvSpPr>
          <p:cNvPr id="68" name="TextBox 40"/>
          <p:cNvSpPr txBox="1">
            <a:spLocks noChangeArrowheads="1"/>
          </p:cNvSpPr>
          <p:nvPr/>
        </p:nvSpPr>
        <p:spPr bwMode="auto">
          <a:xfrm>
            <a:off x="3941763" y="2819400"/>
            <a:ext cx="33369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cs typeface="GE SS Two Light" pitchFamily="18" charset="-78"/>
              </a:defRPr>
            </a:lvl1pPr>
            <a:lvl2pPr marL="742950" indent="-285750">
              <a:spcBef>
                <a:spcPct val="20000"/>
              </a:spcBef>
              <a:buFont typeface="Arial" charset="0"/>
              <a:buChar char="–"/>
              <a:defRPr sz="2800">
                <a:solidFill>
                  <a:schemeClr val="tx1"/>
                </a:solidFill>
                <a:latin typeface="Calibri" pitchFamily="34" charset="0"/>
                <a:cs typeface="GE SS Two Light" pitchFamily="18" charset="-78"/>
              </a:defRPr>
            </a:lvl2pPr>
            <a:lvl3pPr marL="1143000" indent="-228600">
              <a:spcBef>
                <a:spcPct val="20000"/>
              </a:spcBef>
              <a:buFont typeface="Arial" charset="0"/>
              <a:buChar char="•"/>
              <a:defRPr sz="2400">
                <a:solidFill>
                  <a:schemeClr val="tx1"/>
                </a:solidFill>
                <a:latin typeface="Calibri" pitchFamily="34" charset="0"/>
                <a:cs typeface="GE SS Two Light" pitchFamily="18" charset="-78"/>
              </a:defRPr>
            </a:lvl3pPr>
            <a:lvl4pPr marL="1600200" indent="-228600">
              <a:spcBef>
                <a:spcPct val="20000"/>
              </a:spcBef>
              <a:buFont typeface="Arial" charset="0"/>
              <a:buChar char="–"/>
              <a:defRPr sz="2000">
                <a:solidFill>
                  <a:schemeClr val="tx1"/>
                </a:solidFill>
                <a:latin typeface="Calibri" pitchFamily="34" charset="0"/>
                <a:cs typeface="GE SS Two Light" pitchFamily="18" charset="-78"/>
              </a:defRPr>
            </a:lvl4pPr>
            <a:lvl5pPr marL="2057400" indent="-228600">
              <a:spcBef>
                <a:spcPct val="20000"/>
              </a:spcBef>
              <a:buFont typeface="Arial" charset="0"/>
              <a:buChar char="»"/>
              <a:defRPr sz="2000">
                <a:solidFill>
                  <a:schemeClr val="tx1"/>
                </a:solidFill>
                <a:latin typeface="Calibri" pitchFamily="34" charset="0"/>
                <a:cs typeface="GE SS Two Light" pitchFamily="18" charset="-7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GE SS Two Light" pitchFamily="18" charset="-78"/>
              </a:defRPr>
            </a:lvl9pPr>
          </a:lstStyle>
          <a:p>
            <a:pPr algn="r" rtl="1" eaLnBrk="1" hangingPunct="1">
              <a:spcBef>
                <a:spcPct val="0"/>
              </a:spcBef>
            </a:pPr>
            <a:r>
              <a:rPr lang="ar-BH" altLang="en-US" sz="1600" b="1">
                <a:solidFill>
                  <a:srgbClr val="646464"/>
                </a:solidFill>
                <a:latin typeface="Sakkal Majalla" pitchFamily="2" charset="-78"/>
                <a:cs typeface="Sakkal Majalla" pitchFamily="2" charset="-78"/>
              </a:rPr>
              <a:t>أكثر من </a:t>
            </a:r>
            <a:r>
              <a:rPr lang="en-US" altLang="en-US" sz="1600" b="1">
                <a:solidFill>
                  <a:srgbClr val="646464"/>
                </a:solidFill>
                <a:latin typeface="Sakkal Majalla" pitchFamily="2" charset="-78"/>
                <a:cs typeface="Sakkal Majalla" pitchFamily="2" charset="-78"/>
              </a:rPr>
              <a:t>350 </a:t>
            </a:r>
            <a:r>
              <a:rPr lang="ar-BH" altLang="en-US" sz="1600" b="1">
                <a:solidFill>
                  <a:srgbClr val="646464"/>
                </a:solidFill>
                <a:latin typeface="Sakkal Majalla" pitchFamily="2" charset="-78"/>
                <a:cs typeface="Sakkal Majalla" pitchFamily="2" charset="-78"/>
              </a:rPr>
              <a:t> خدمة إلكترونية</a:t>
            </a:r>
          </a:p>
          <a:p>
            <a:pPr algn="r" rtl="1" eaLnBrk="1" hangingPunct="1">
              <a:spcBef>
                <a:spcPct val="0"/>
              </a:spcBef>
            </a:pPr>
            <a:r>
              <a:rPr lang="ar-BH" altLang="en-US" sz="1600" b="1">
                <a:solidFill>
                  <a:srgbClr val="646464"/>
                </a:solidFill>
                <a:latin typeface="Sakkal Majalla" pitchFamily="2" charset="-78"/>
                <a:cs typeface="Sakkal Majalla" pitchFamily="2" charset="-78"/>
              </a:rPr>
              <a:t>مركز شامل لجميع الخدمات الحكومية الإلكترونية </a:t>
            </a:r>
          </a:p>
          <a:p>
            <a:pPr algn="r" rtl="1" eaLnBrk="1" hangingPunct="1">
              <a:spcBef>
                <a:spcPct val="0"/>
              </a:spcBef>
            </a:pPr>
            <a:r>
              <a:rPr lang="ar-BH" altLang="en-US" sz="1600" b="1">
                <a:solidFill>
                  <a:srgbClr val="646464"/>
                </a:solidFill>
                <a:latin typeface="Sakkal Majalla" pitchFamily="2" charset="-78"/>
                <a:cs typeface="Sakkal Majalla" pitchFamily="2" charset="-78"/>
              </a:rPr>
              <a:t>تصميم مرن يتيح الوصول من جميع الأجهزة الذكية</a:t>
            </a:r>
          </a:p>
          <a:p>
            <a:pPr algn="r" rtl="1" eaLnBrk="1" hangingPunct="1">
              <a:spcBef>
                <a:spcPct val="0"/>
              </a:spcBef>
            </a:pPr>
            <a:r>
              <a:rPr lang="ar-BH" altLang="en-US" sz="1600" b="1">
                <a:solidFill>
                  <a:srgbClr val="646464"/>
                </a:solidFill>
                <a:latin typeface="Sakkal Majalla" pitchFamily="2" charset="-78"/>
                <a:cs typeface="Sakkal Majalla" pitchFamily="2" charset="-78"/>
              </a:rPr>
              <a:t>آلية الدخول الموحد الآمن</a:t>
            </a:r>
          </a:p>
          <a:p>
            <a:pPr algn="r" rtl="1" eaLnBrk="1" hangingPunct="1">
              <a:spcBef>
                <a:spcPct val="0"/>
              </a:spcBef>
            </a:pPr>
            <a:r>
              <a:rPr lang="ar-BH" altLang="en-US" sz="1600" b="1">
                <a:solidFill>
                  <a:srgbClr val="646464"/>
                </a:solidFill>
                <a:latin typeface="Sakkal Majalla" pitchFamily="2" charset="-78"/>
                <a:cs typeface="Sakkal Majalla" pitchFamily="2" charset="-78"/>
              </a:rPr>
              <a:t>بوابة الدفع الالكتروني</a:t>
            </a:r>
          </a:p>
        </p:txBody>
      </p:sp>
      <p:pic>
        <p:nvPicPr>
          <p:cNvPr id="69" name="Picture 2"/>
          <p:cNvPicPr>
            <a:picLocks noChangeAspect="1" noChangeArrowheads="1"/>
          </p:cNvPicPr>
          <p:nvPr/>
        </p:nvPicPr>
        <p:blipFill>
          <a:blip r:embed="rId4"/>
          <a:srcRect l="30331" t="10075" r="28778" b="6250"/>
          <a:stretch>
            <a:fillRect/>
          </a:stretch>
        </p:blipFill>
        <p:spPr bwMode="auto">
          <a:xfrm>
            <a:off x="277813" y="1497013"/>
            <a:ext cx="3268662" cy="37607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0" name="Group 2"/>
          <p:cNvGrpSpPr>
            <a:grpSpLocks/>
          </p:cNvGrpSpPr>
          <p:nvPr/>
        </p:nvGrpSpPr>
        <p:grpSpPr bwMode="auto">
          <a:xfrm>
            <a:off x="3059113" y="3606800"/>
            <a:ext cx="1001712" cy="2057400"/>
            <a:chOff x="2966842" y="4038600"/>
            <a:chExt cx="1300358" cy="2673508"/>
          </a:xfrm>
        </p:grpSpPr>
        <p:grpSp>
          <p:nvGrpSpPr>
            <p:cNvPr id="71" name="Group 9"/>
            <p:cNvGrpSpPr>
              <a:grpSpLocks/>
            </p:cNvGrpSpPr>
            <p:nvPr/>
          </p:nvGrpSpPr>
          <p:grpSpPr bwMode="auto">
            <a:xfrm>
              <a:off x="2966842" y="4038600"/>
              <a:ext cx="1300358" cy="2673508"/>
              <a:chOff x="2329805" y="2854246"/>
              <a:chExt cx="1300358" cy="2673508"/>
            </a:xfrm>
          </p:grpSpPr>
          <p:pic>
            <p:nvPicPr>
              <p:cNvPr id="73" name="Picture 10"/>
              <p:cNvPicPr>
                <a:picLocks noChangeAspect="1"/>
              </p:cNvPicPr>
              <p:nvPr/>
            </p:nvPicPr>
            <p:blipFill>
              <a:blip r:embed="rId5">
                <a:extLst>
                  <a:ext uri="{28A0092B-C50C-407E-A947-70E740481C1C}">
                    <a14:useLocalDpi xmlns:a14="http://schemas.microsoft.com/office/drawing/2010/main" val="0"/>
                  </a:ext>
                </a:extLst>
              </a:blip>
              <a:srcRect l="35747" t="3568" r="34236"/>
              <a:stretch>
                <a:fillRect/>
              </a:stretch>
            </p:blipFill>
            <p:spPr bwMode="auto">
              <a:xfrm>
                <a:off x="2329805" y="2854246"/>
                <a:ext cx="1300358" cy="267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5913" y="3112845"/>
                <a:ext cx="1187271" cy="199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 name="Picture 1"/>
            <p:cNvPicPr>
              <a:picLocks noChangeAspect="1"/>
            </p:cNvPicPr>
            <p:nvPr/>
          </p:nvPicPr>
          <p:blipFill>
            <a:blip r:embed="rId7">
              <a:extLst>
                <a:ext uri="{28A0092B-C50C-407E-A947-70E740481C1C}">
                  <a14:useLocalDpi xmlns:a14="http://schemas.microsoft.com/office/drawing/2010/main" val="0"/>
                </a:ext>
              </a:extLst>
            </a:blip>
            <a:srcRect l="1250" t="17969" r="76875" b="35938"/>
            <a:stretch>
              <a:fillRect/>
            </a:stretch>
          </p:blipFill>
          <p:spPr bwMode="auto">
            <a:xfrm>
              <a:off x="3047999" y="4343399"/>
              <a:ext cx="1182221" cy="194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495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7245" y="131955"/>
            <a:ext cx="6494470" cy="384721"/>
          </a:xfrm>
          <a:prstGeom prst="rect">
            <a:avLst/>
          </a:prstGeom>
          <a:noFill/>
        </p:spPr>
        <p:txBody>
          <a:bodyPr wrap="square" rtlCol="0">
            <a:spAutoFit/>
          </a:bodyPr>
          <a:lstStyle/>
          <a:p>
            <a:pPr algn="r" rtl="1"/>
            <a:r>
              <a:rPr lang="ar-BH" sz="1900" dirty="0">
                <a:solidFill>
                  <a:schemeClr val="bg1"/>
                </a:solidFill>
                <a:cs typeface="+mj-cs"/>
              </a:rPr>
              <a:t>تطوير التطبيقات الذكية</a:t>
            </a:r>
          </a:p>
        </p:txBody>
      </p:sp>
      <p:pic>
        <p:nvPicPr>
          <p:cNvPr id="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93838"/>
            <a:ext cx="25908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688" y="2103438"/>
            <a:ext cx="2322512"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14400" y="5029200"/>
            <a:ext cx="1600200" cy="1143000"/>
          </a:xfrm>
          <a:prstGeom prst="rect">
            <a:avLst/>
          </a:prstGeom>
          <a:solidFill>
            <a:schemeClr val="bg2"/>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rtl="1">
              <a:defRPr/>
            </a:pPr>
            <a:r>
              <a:rPr lang="ar-BH" sz="1400" b="1" dirty="0">
                <a:solidFill>
                  <a:schemeClr val="bg1"/>
                </a:solidFill>
                <a:latin typeface="Sakkal Majalla" panose="02000000000000000000" pitchFamily="2" charset="-78"/>
                <a:cs typeface="Sakkal Majalla" panose="02000000000000000000" pitchFamily="2" charset="-78"/>
              </a:rPr>
              <a:t>الاستخدام الأمثل لخصائص الأجهزة الذكية مثل الخرائط والاحداثيات والاشعارات</a:t>
            </a:r>
            <a:endParaRPr lang="en-US" sz="1400" b="1" dirty="0">
              <a:solidFill>
                <a:schemeClr val="bg1"/>
              </a:solidFill>
              <a:latin typeface="Sakkal Majalla" panose="02000000000000000000" pitchFamily="2" charset="-78"/>
              <a:cs typeface="Sakkal Majalla" panose="02000000000000000000" pitchFamily="2" charset="-78"/>
            </a:endParaRPr>
          </a:p>
        </p:txBody>
      </p:sp>
      <p:sp>
        <p:nvSpPr>
          <p:cNvPr id="19" name="Rectangle 18"/>
          <p:cNvSpPr/>
          <p:nvPr/>
        </p:nvSpPr>
        <p:spPr>
          <a:xfrm>
            <a:off x="3611563" y="5029200"/>
            <a:ext cx="1600200" cy="1143000"/>
          </a:xfrm>
          <a:prstGeom prst="rect">
            <a:avLst/>
          </a:prstGeom>
          <a:solidFill>
            <a:schemeClr val="bg2"/>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rtl="1">
              <a:defRPr/>
            </a:pPr>
            <a:r>
              <a:rPr lang="ar-BH" sz="1600" b="1" dirty="0">
                <a:solidFill>
                  <a:schemeClr val="bg1"/>
                </a:solidFill>
                <a:latin typeface="Sakkal Majalla" panose="02000000000000000000" pitchFamily="2" charset="-78"/>
                <a:cs typeface="Sakkal Majalla" panose="02000000000000000000" pitchFamily="2" charset="-78"/>
              </a:rPr>
              <a:t>الإبتكار، الأمان ، الشفافية والخصوصية </a:t>
            </a:r>
            <a:endParaRPr lang="en-US" sz="16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6535738" y="5029200"/>
            <a:ext cx="1600200" cy="1143000"/>
          </a:xfrm>
          <a:prstGeom prst="rect">
            <a:avLst/>
          </a:prstGeom>
          <a:solidFill>
            <a:schemeClr val="bg2"/>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rtl="1">
              <a:defRPr/>
            </a:pPr>
            <a:r>
              <a:rPr lang="ar-BH" sz="1600" b="1" dirty="0">
                <a:solidFill>
                  <a:schemeClr val="bg1"/>
                </a:solidFill>
                <a:latin typeface="Sakkal Majalla" panose="02000000000000000000" pitchFamily="2" charset="-78"/>
                <a:cs typeface="Sakkal Majalla" panose="02000000000000000000" pitchFamily="2" charset="-78"/>
              </a:rPr>
              <a:t>تقديم تطبيقات تحتوي على خدمات مترابطة تخدم مجال واحد وليس جهة حكومية محددة </a:t>
            </a:r>
            <a:endParaRPr lang="en-US" sz="1600" b="1" dirty="0">
              <a:solidFill>
                <a:schemeClr val="bg1"/>
              </a:solidFill>
              <a:latin typeface="Sakkal Majalla" panose="02000000000000000000" pitchFamily="2" charset="-78"/>
              <a:cs typeface="Sakkal Majalla" panose="02000000000000000000" pitchFamily="2" charset="-78"/>
            </a:endParaRPr>
          </a:p>
        </p:txBody>
      </p:sp>
      <p:pic>
        <p:nvPicPr>
          <p:cNvPr id="2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103438"/>
            <a:ext cx="1243013"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436813"/>
            <a:ext cx="11001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0687" y="970618"/>
            <a:ext cx="2849563" cy="523220"/>
          </a:xfrm>
          <a:prstGeom prst="rect">
            <a:avLst/>
          </a:prstGeom>
          <a:noFill/>
        </p:spPr>
        <p:txBody>
          <a:bodyPr wrap="square" rtlCol="0">
            <a:spAutoFit/>
          </a:bodyPr>
          <a:lstStyle/>
          <a:p>
            <a:r>
              <a:rPr lang="en-US" sz="2800" b="1" dirty="0">
                <a:solidFill>
                  <a:srgbClr val="C00000"/>
                </a:solidFill>
              </a:rPr>
              <a:t>Bahrain.bh/apps</a:t>
            </a:r>
          </a:p>
        </p:txBody>
      </p:sp>
    </p:spTree>
    <p:extLst>
      <p:ext uri="{BB962C8B-B14F-4D97-AF65-F5344CB8AC3E}">
        <p14:creationId xmlns:p14="http://schemas.microsoft.com/office/powerpoint/2010/main" val="245099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GA">
      <a:dk1>
        <a:srgbClr val="622C1F"/>
      </a:dk1>
      <a:lt1>
        <a:srgbClr val="FFFFFF"/>
      </a:lt1>
      <a:dk2>
        <a:srgbClr val="C1001F"/>
      </a:dk2>
      <a:lt2>
        <a:srgbClr val="B59F54"/>
      </a:lt2>
      <a:accent1>
        <a:srgbClr val="C1001F"/>
      </a:accent1>
      <a:accent2>
        <a:srgbClr val="622C1F"/>
      </a:accent2>
      <a:accent3>
        <a:srgbClr val="FFFFFF"/>
      </a:accent3>
      <a:accent4>
        <a:srgbClr val="B59F54"/>
      </a:accent4>
      <a:accent5>
        <a:srgbClr val="C1001F"/>
      </a:accent5>
      <a:accent6>
        <a:srgbClr val="622C1F"/>
      </a:accent6>
      <a:hlink>
        <a:srgbClr val="B59F54"/>
      </a:hlink>
      <a:folHlink>
        <a:srgbClr val="B59F54"/>
      </a:folHlink>
    </a:clrScheme>
    <a:fontScheme name="eGov Fonts">
      <a:majorFont>
        <a:latin typeface="Calibri"/>
        <a:ea typeface=""/>
        <a:cs typeface="GE SS Two Medium"/>
      </a:majorFont>
      <a:minorFont>
        <a:latin typeface="Calibri"/>
        <a:ea typeface=""/>
        <a:cs typeface="GE SS Two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5149</TotalTime>
  <Words>697</Words>
  <Application>Microsoft Office PowerPoint</Application>
  <PresentationFormat>On-screen Show (4:3)</PresentationFormat>
  <Paragraphs>170</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 SS Two Light</vt:lpstr>
      <vt:lpstr>GE SS Two Medium</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eGovernment Authority</dc:title>
  <dc:creator>Hala Mohammed Al-Shaiji</dc:creator>
  <cp:lastModifiedBy>Mohammed Mahmood Shuqair</cp:lastModifiedBy>
  <cp:revision>658</cp:revision>
  <cp:lastPrinted>2012-04-07T22:50:33Z</cp:lastPrinted>
  <dcterms:created xsi:type="dcterms:W3CDTF">2006-08-16T00:00:00Z</dcterms:created>
  <dcterms:modified xsi:type="dcterms:W3CDTF">2016-10-25T04:14:31Z</dcterms:modified>
</cp:coreProperties>
</file>